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8"/>
  </p:notesMasterIdLst>
  <p:handoutMasterIdLst>
    <p:handoutMasterId r:id="rId39"/>
  </p:handoutMasterIdLst>
  <p:sldIdLst>
    <p:sldId id="278" r:id="rId2"/>
    <p:sldId id="281" r:id="rId3"/>
    <p:sldId id="305" r:id="rId4"/>
    <p:sldId id="307" r:id="rId5"/>
    <p:sldId id="308" r:id="rId6"/>
    <p:sldId id="309" r:id="rId7"/>
    <p:sldId id="310" r:id="rId8"/>
    <p:sldId id="338" r:id="rId9"/>
    <p:sldId id="311" r:id="rId10"/>
    <p:sldId id="312" r:id="rId11"/>
    <p:sldId id="313" r:id="rId12"/>
    <p:sldId id="315" r:id="rId13"/>
    <p:sldId id="316" r:id="rId14"/>
    <p:sldId id="339" r:id="rId15"/>
    <p:sldId id="341" r:id="rId16"/>
    <p:sldId id="317" r:id="rId17"/>
    <p:sldId id="340" r:id="rId18"/>
    <p:sldId id="318" r:id="rId19"/>
    <p:sldId id="319" r:id="rId20"/>
    <p:sldId id="321" r:id="rId21"/>
    <p:sldId id="322" r:id="rId22"/>
    <p:sldId id="323" r:id="rId23"/>
    <p:sldId id="342" r:id="rId24"/>
    <p:sldId id="324" r:id="rId25"/>
    <p:sldId id="343" r:id="rId26"/>
    <p:sldId id="325" r:id="rId27"/>
    <p:sldId id="336" r:id="rId28"/>
    <p:sldId id="329" r:id="rId29"/>
    <p:sldId id="330" r:id="rId30"/>
    <p:sldId id="333" r:id="rId31"/>
    <p:sldId id="334" r:id="rId32"/>
    <p:sldId id="345" r:id="rId33"/>
    <p:sldId id="335" r:id="rId34"/>
    <p:sldId id="344" r:id="rId35"/>
    <p:sldId id="337" r:id="rId36"/>
    <p:sldId id="326" r:id="rId37"/>
  </p:sldIdLst>
  <p:sldSz cx="9144000" cy="6858000" type="screen4x3"/>
  <p:notesSz cx="7010400" cy="9296400"/>
  <p:defaultTextStyle>
    <a:defPPr>
      <a:defRPr lang="en-US"/>
    </a:defPPr>
    <a:lvl1pPr algn="ctr" rtl="0" fontAlgn="base">
      <a:spcBef>
        <a:spcPct val="0"/>
      </a:spcBef>
      <a:spcAft>
        <a:spcPct val="0"/>
      </a:spcAft>
      <a:defRPr sz="4800" b="1" i="1" kern="1200">
        <a:solidFill>
          <a:schemeClr val="tx1"/>
        </a:solidFill>
        <a:latin typeface="Arial" charset="0"/>
        <a:ea typeface="+mn-ea"/>
        <a:cs typeface="+mn-cs"/>
      </a:defRPr>
    </a:lvl1pPr>
    <a:lvl2pPr marL="457200" algn="ctr" rtl="0" fontAlgn="base">
      <a:spcBef>
        <a:spcPct val="0"/>
      </a:spcBef>
      <a:spcAft>
        <a:spcPct val="0"/>
      </a:spcAft>
      <a:defRPr sz="4800" b="1" i="1" kern="1200">
        <a:solidFill>
          <a:schemeClr val="tx1"/>
        </a:solidFill>
        <a:latin typeface="Arial" charset="0"/>
        <a:ea typeface="+mn-ea"/>
        <a:cs typeface="+mn-cs"/>
      </a:defRPr>
    </a:lvl2pPr>
    <a:lvl3pPr marL="914400" algn="ctr" rtl="0" fontAlgn="base">
      <a:spcBef>
        <a:spcPct val="0"/>
      </a:spcBef>
      <a:spcAft>
        <a:spcPct val="0"/>
      </a:spcAft>
      <a:defRPr sz="4800" b="1" i="1" kern="1200">
        <a:solidFill>
          <a:schemeClr val="tx1"/>
        </a:solidFill>
        <a:latin typeface="Arial" charset="0"/>
        <a:ea typeface="+mn-ea"/>
        <a:cs typeface="+mn-cs"/>
      </a:defRPr>
    </a:lvl3pPr>
    <a:lvl4pPr marL="1371600" algn="ctr" rtl="0" fontAlgn="base">
      <a:spcBef>
        <a:spcPct val="0"/>
      </a:spcBef>
      <a:spcAft>
        <a:spcPct val="0"/>
      </a:spcAft>
      <a:defRPr sz="4800" b="1" i="1" kern="1200">
        <a:solidFill>
          <a:schemeClr val="tx1"/>
        </a:solidFill>
        <a:latin typeface="Arial" charset="0"/>
        <a:ea typeface="+mn-ea"/>
        <a:cs typeface="+mn-cs"/>
      </a:defRPr>
    </a:lvl4pPr>
    <a:lvl5pPr marL="1828800" algn="ctr" rtl="0" fontAlgn="base">
      <a:spcBef>
        <a:spcPct val="0"/>
      </a:spcBef>
      <a:spcAft>
        <a:spcPct val="0"/>
      </a:spcAft>
      <a:defRPr sz="4800" b="1" i="1" kern="1200">
        <a:solidFill>
          <a:schemeClr val="tx1"/>
        </a:solidFill>
        <a:latin typeface="Arial" charset="0"/>
        <a:ea typeface="+mn-ea"/>
        <a:cs typeface="+mn-cs"/>
      </a:defRPr>
    </a:lvl5pPr>
    <a:lvl6pPr marL="2286000" algn="l" defTabSz="914400" rtl="0" eaLnBrk="1" latinLnBrk="0" hangingPunct="1">
      <a:defRPr sz="4800" b="1" i="1" kern="1200">
        <a:solidFill>
          <a:schemeClr val="tx1"/>
        </a:solidFill>
        <a:latin typeface="Arial" charset="0"/>
        <a:ea typeface="+mn-ea"/>
        <a:cs typeface="+mn-cs"/>
      </a:defRPr>
    </a:lvl6pPr>
    <a:lvl7pPr marL="2743200" algn="l" defTabSz="914400" rtl="0" eaLnBrk="1" latinLnBrk="0" hangingPunct="1">
      <a:defRPr sz="4800" b="1" i="1" kern="1200">
        <a:solidFill>
          <a:schemeClr val="tx1"/>
        </a:solidFill>
        <a:latin typeface="Arial" charset="0"/>
        <a:ea typeface="+mn-ea"/>
        <a:cs typeface="+mn-cs"/>
      </a:defRPr>
    </a:lvl7pPr>
    <a:lvl8pPr marL="3200400" algn="l" defTabSz="914400" rtl="0" eaLnBrk="1" latinLnBrk="0" hangingPunct="1">
      <a:defRPr sz="4800" b="1" i="1" kern="1200">
        <a:solidFill>
          <a:schemeClr val="tx1"/>
        </a:solidFill>
        <a:latin typeface="Arial" charset="0"/>
        <a:ea typeface="+mn-ea"/>
        <a:cs typeface="+mn-cs"/>
      </a:defRPr>
    </a:lvl8pPr>
    <a:lvl9pPr marL="3657600" algn="l" defTabSz="914400" rtl="0" eaLnBrk="1" latinLnBrk="0" hangingPunct="1">
      <a:defRPr sz="4800" b="1"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51" autoAdjust="0"/>
  </p:normalViewPr>
  <p:slideViewPr>
    <p:cSldViewPr>
      <p:cViewPr varScale="1">
        <p:scale>
          <a:sx n="100" d="100"/>
          <a:sy n="100" d="100"/>
        </p:scale>
        <p:origin x="-96" y="-17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1" name="Rectangle 2053"/>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l" defTabSz="931863">
              <a:defRPr sz="1200" b="0" i="0">
                <a:latin typeface="Times New Roman" pitchFamily="18" charset="0"/>
              </a:defRPr>
            </a:lvl1pPr>
          </a:lstStyle>
          <a:p>
            <a:pPr>
              <a:defRPr/>
            </a:pPr>
            <a:endParaRPr lang="en-US"/>
          </a:p>
        </p:txBody>
      </p:sp>
      <p:sp>
        <p:nvSpPr>
          <p:cNvPr id="24580" name="Rectangle 2052"/>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a:defRPr sz="1200" b="0" i="0">
                <a:latin typeface="Times New Roman" pitchFamily="18" charset="0"/>
              </a:defRPr>
            </a:lvl1pPr>
          </a:lstStyle>
          <a:p>
            <a:pPr>
              <a:defRPr/>
            </a:pPr>
            <a:endParaRPr lang="en-US"/>
          </a:p>
        </p:txBody>
      </p:sp>
      <p:sp>
        <p:nvSpPr>
          <p:cNvPr id="24579" name="Rectangle 2051"/>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l" defTabSz="931863">
              <a:defRPr sz="1200" b="0" i="0">
                <a:latin typeface="Times New Roman" pitchFamily="18" charset="0"/>
              </a:defRPr>
            </a:lvl1pPr>
          </a:lstStyle>
          <a:p>
            <a:pPr>
              <a:defRPr/>
            </a:pPr>
            <a:endParaRPr lang="en-US"/>
          </a:p>
        </p:txBody>
      </p:sp>
      <p:sp>
        <p:nvSpPr>
          <p:cNvPr id="24578" name="Rectangle 2050"/>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a:defRPr sz="1200" b="0" i="0">
                <a:latin typeface="Times New Roman" pitchFamily="18" charset="0"/>
              </a:defRPr>
            </a:lvl1pPr>
          </a:lstStyle>
          <a:p>
            <a:pPr>
              <a:defRPr/>
            </a:pPr>
            <a:fld id="{09BCD177-3439-4CBA-96F6-37142F469F8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9D510F8-2AEB-4A0D-9172-A73EF35F72BA}" type="datetimeFigureOut">
              <a:rPr lang="en-CA" smtClean="0"/>
              <a:pPr/>
              <a:t>21/01/2011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96B2A65-213A-4469-B897-66B2E30905B7}"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Expect the library research process for most research papers to take much longer than the writing process. </a:t>
            </a:r>
            <a:endParaRPr lang="en-CA"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BBE72A-BB45-43E3-B597-FA276913094D}" type="slidenum">
              <a:rPr lang="en-CA" smtClean="0"/>
              <a:pPr/>
              <a:t>29</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Be sure you have all the bibliographic details (title, author, journal title, volume, issue, pages, etc.) when printing or emailing source documents, or when taking notes.</a:t>
            </a:r>
            <a:endParaRPr lang="en-CA"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4BE541-2856-4200-82DD-BE2A7A1A3909}" type="slidenum">
              <a:rPr lang="en-CA" smtClean="0"/>
              <a:pPr/>
              <a:t>30</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If you summarize a passage of text, use your own words, and cite the source. Only use quotation marks for verbatim quotes.</a:t>
            </a:r>
            <a:endParaRPr lang="en-CA"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5EA95E-CB73-4FC6-88E0-8DCA359EC12B}" type="slidenum">
              <a:rPr lang="en-CA" smtClean="0"/>
              <a:pPr/>
              <a:t>31</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If you summarize a passage of text, use your own words, and cite the source. Only use quotation marks for verbatim quotes.</a:t>
            </a:r>
            <a:endParaRPr lang="en-CA"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5EA95E-CB73-4FC6-88E0-8DCA359EC12B}" type="slidenum">
              <a:rPr lang="en-CA" smtClean="0"/>
              <a:pPr/>
              <a:t>32</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Avoid citing secondary sources that do not add weight to your own argument. </a:t>
            </a:r>
            <a:endParaRPr lang="en-CA"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9E9643-00D6-4908-849D-99A68FDC3EE3}" type="slidenum">
              <a:rPr lang="en-CA" smtClean="0"/>
              <a:pPr/>
              <a:t>33</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Avoid citing secondary sources that do not add weight to your own argument. </a:t>
            </a:r>
            <a:endParaRPr lang="en-CA"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9E9643-00D6-4908-849D-99A68FDC3EE3}" type="slidenum">
              <a:rPr lang="en-CA" smtClean="0"/>
              <a:pPr/>
              <a:t>34</a:t>
            </a:fld>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b="1" i="1" smtClean="0">
                <a:latin typeface="Arial" charset="0"/>
              </a:rPr>
              <a:t>Avoid citing secondary sources that do not add weight to your own argument. </a:t>
            </a:r>
            <a:endParaRPr lang="en-CA"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9E9643-00D6-4908-849D-99A68FDC3EE3}" type="slidenum">
              <a:rPr lang="en-CA" smtClean="0"/>
              <a:pPr/>
              <a:t>35</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760CF1-B796-4A55-B68B-1322277320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D00102-0BF5-4588-9661-6AD2311027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6D9B14-79A4-4270-99F4-082AA16BF44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FCB0DF-1483-4543-ADEE-CD24AF9C02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5339B1-44A2-439E-A9B8-6D01EA9E73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536BA-C651-43F9-929F-87EAF2E105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6BFACC-7B0B-4F7F-9CDC-BA297FEBFF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70F58AA-0A27-47B9-82CA-1677B7645E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A88BF0-1FED-427F-864D-37713E6126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70E7A3-3827-4278-AC17-C4FB0E7815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6BA5C9-FBD2-44B7-B7EF-06DDEAD0841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82A4B4-CD2B-4614-B821-552AC07E741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latin typeface="+mn-lt"/>
              </a:defRPr>
            </a:lvl1pPr>
          </a:lstStyle>
          <a:p>
            <a:pPr>
              <a:defRPr/>
            </a:pPr>
            <a:endParaRPr 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latin typeface="+mn-lt"/>
              </a:defRPr>
            </a:lvl1pPr>
          </a:lstStyle>
          <a:p>
            <a:pPr>
              <a:defRPr/>
            </a:pPr>
            <a:endParaRPr lang="en-US"/>
          </a:p>
        </p:txBody>
      </p:sp>
      <p:sp>
        <p:nvSpPr>
          <p:cNvPr id="6042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atin typeface="+mn-lt"/>
              </a:defRPr>
            </a:lvl1pPr>
          </a:lstStyle>
          <a:p>
            <a:pPr>
              <a:defRPr/>
            </a:pPr>
            <a:fld id="{B90DBCC4-7269-440B-B90A-635A60AF47FF}" type="slidenum">
              <a:rPr lang="en-US"/>
              <a:pPr>
                <a:defRPr/>
              </a:pPr>
              <a:t>‹#›</a:t>
            </a:fld>
            <a:endParaRPr lang="en-US"/>
          </a:p>
        </p:txBody>
      </p:sp>
      <p:sp>
        <p:nvSpPr>
          <p:cNvPr id="60425" name="Rectangle 9"/>
          <p:cNvSpPr>
            <a:spLocks noChangeArrowheads="1"/>
          </p:cNvSpPr>
          <p:nvPr userDrawn="1"/>
        </p:nvSpPr>
        <p:spPr bwMode="auto">
          <a:xfrm>
            <a:off x="381000" y="381000"/>
            <a:ext cx="2514600" cy="533400"/>
          </a:xfrm>
          <a:prstGeom prst="rect">
            <a:avLst/>
          </a:prstGeom>
          <a:noFill/>
          <a:ln w="38100">
            <a:solidFill>
              <a:srgbClr val="FF0000"/>
            </a:solidFill>
            <a:miter lim="800000"/>
            <a:headEnd/>
            <a:tailEnd/>
          </a:ln>
          <a:effectLst/>
        </p:spPr>
        <p:txBody>
          <a:bodyPr wrap="none" anchor="ctr"/>
          <a:lstStyle/>
          <a:p>
            <a:pPr>
              <a:defRPr/>
            </a:pPr>
            <a:endParaRPr lang="en-CA"/>
          </a:p>
        </p:txBody>
      </p:sp>
      <p:pic>
        <p:nvPicPr>
          <p:cNvPr id="1032" name="Picture 10" descr="logo1in"/>
          <p:cNvPicPr>
            <a:picLocks noChangeAspect="1" noChangeArrowheads="1"/>
          </p:cNvPicPr>
          <p:nvPr userDrawn="1"/>
        </p:nvPicPr>
        <p:blipFill>
          <a:blip r:embed="rId14" cstate="print"/>
          <a:srcRect/>
          <a:stretch>
            <a:fillRect/>
          </a:stretch>
        </p:blipFill>
        <p:spPr bwMode="auto">
          <a:xfrm>
            <a:off x="457200" y="457200"/>
            <a:ext cx="2362200" cy="39846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lib.unb.ca/instruction/PlagiarismExercise.pdf"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lib.unb.ca/instruction/APAcitation.html" TargetMode="External"/><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www.zotero.org/" TargetMode="External"/><Relationship Id="rId2" Type="http://schemas.openxmlformats.org/officeDocument/2006/relationships/hyperlink" Target="http://www.lib.unb.ca/instruction/RefWorks/" TargetMode="Externa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www.lib.unb.ca/guides/view/index.php/71#find_articles" TargetMode="External"/><Relationship Id="rId4" Type="http://schemas.openxmlformats.org/officeDocument/2006/relationships/hyperlink" Target="http://office.microsoft.com/en-us/word-help/create-a-bibliography-HA010067492.aspx"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youtube.com/watch?v=qtd7o9x5uN0"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hyperlink" Target="http://www.unb.ca/fredericton/studentservices/wss/"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ib.unb.ca/instruction/Plagiarism.html" TargetMode="External"/><Relationship Id="rId1" Type="http://schemas.openxmlformats.org/officeDocument/2006/relationships/slideLayout" Target="../slideLayouts/slideLayout4.xml"/><Relationship Id="rId5" Type="http://schemas.openxmlformats.org/officeDocument/2006/relationships/hyperlink" Target="http://www.lib.unb.ca/research/PlagiarismBibliography.html" TargetMode="External"/><Relationship Id="rId4" Type="http://schemas.openxmlformats.org/officeDocument/2006/relationships/hyperlink" Target="http://www.lib.unb.ca/research/Plagiarism.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1066800" y="5105400"/>
            <a:ext cx="7543800" cy="1447800"/>
          </a:xfrm>
        </p:spPr>
        <p:txBody>
          <a:bodyPr/>
          <a:lstStyle/>
          <a:p>
            <a:pPr algn="l" eaLnBrk="1" hangingPunct="1"/>
            <a:r>
              <a:rPr lang="en-US" sz="1800" b="1" i="1" dirty="0" smtClean="0">
                <a:solidFill>
                  <a:schemeClr val="tx1"/>
                </a:solidFill>
                <a:latin typeface="Arial" charset="0"/>
              </a:rPr>
              <a:t/>
            </a:r>
            <a:br>
              <a:rPr lang="en-US" sz="1800" b="1" i="1" dirty="0" smtClean="0">
                <a:solidFill>
                  <a:schemeClr val="tx1"/>
                </a:solidFill>
                <a:latin typeface="Arial" charset="0"/>
              </a:rPr>
            </a:br>
            <a:r>
              <a:rPr lang="en-US" sz="1800" b="1" dirty="0" smtClean="0">
                <a:solidFill>
                  <a:schemeClr val="tx1"/>
                </a:solidFill>
                <a:latin typeface="Arial" charset="0"/>
              </a:rPr>
              <a:t>Barry Cull, </a:t>
            </a:r>
            <a:r>
              <a:rPr lang="en-US" sz="1800" b="1" i="1" dirty="0" smtClean="0">
                <a:solidFill>
                  <a:schemeClr val="tx1"/>
                </a:solidFill>
                <a:latin typeface="Arial" charset="0"/>
              </a:rPr>
              <a:t>Information Services Librarian</a:t>
            </a:r>
            <a:r>
              <a:rPr lang="en-US" sz="1800" b="1" dirty="0" smtClean="0">
                <a:solidFill>
                  <a:schemeClr val="tx1"/>
                </a:solidFill>
                <a:latin typeface="Arial" charset="0"/>
              </a:rPr>
              <a:t> </a:t>
            </a:r>
            <a:r>
              <a:rPr lang="en-US" sz="1800" b="1" i="1" dirty="0" smtClean="0">
                <a:solidFill>
                  <a:schemeClr val="tx1"/>
                </a:solidFill>
                <a:latin typeface="Arial" charset="0"/>
              </a:rPr>
              <a:t/>
            </a:r>
            <a:br>
              <a:rPr lang="en-US" sz="1800" b="1" i="1" dirty="0" smtClean="0">
                <a:solidFill>
                  <a:schemeClr val="tx1"/>
                </a:solidFill>
                <a:latin typeface="Arial" charset="0"/>
              </a:rPr>
            </a:br>
            <a:r>
              <a:rPr lang="en-US" sz="1800" b="1" dirty="0" smtClean="0">
                <a:solidFill>
                  <a:schemeClr val="tx1"/>
                </a:solidFill>
                <a:latin typeface="Arial" charset="0"/>
              </a:rPr>
              <a:t>Harriet Irving Library</a:t>
            </a:r>
            <a:r>
              <a:rPr lang="en-US" sz="1800" b="1" i="1" dirty="0" smtClean="0">
                <a:solidFill>
                  <a:schemeClr val="tx1"/>
                </a:solidFill>
                <a:latin typeface="Arial" charset="0"/>
              </a:rPr>
              <a:t/>
            </a:r>
            <a:br>
              <a:rPr lang="en-US" sz="1800" b="1" i="1" dirty="0" smtClean="0">
                <a:solidFill>
                  <a:schemeClr val="tx1"/>
                </a:solidFill>
                <a:latin typeface="Arial" charset="0"/>
              </a:rPr>
            </a:br>
            <a:r>
              <a:rPr lang="en-US" sz="1800" b="1" i="1" dirty="0" smtClean="0">
                <a:solidFill>
                  <a:schemeClr val="tx1"/>
                </a:solidFill>
                <a:latin typeface="Arial" charset="0"/>
              </a:rPr>
              <a:t/>
            </a:r>
            <a:br>
              <a:rPr lang="en-US" sz="1800" b="1" i="1" dirty="0" smtClean="0">
                <a:solidFill>
                  <a:schemeClr val="tx1"/>
                </a:solidFill>
                <a:latin typeface="Arial" charset="0"/>
              </a:rPr>
            </a:br>
            <a:r>
              <a:rPr lang="en-US" sz="1800" b="1" dirty="0" smtClean="0">
                <a:solidFill>
                  <a:schemeClr val="tx1"/>
                </a:solidFill>
                <a:latin typeface="Arial" charset="0"/>
              </a:rPr>
              <a:t>January 2011</a:t>
            </a:r>
            <a:r>
              <a:rPr lang="en-US" sz="2000" b="1" dirty="0" smtClean="0">
                <a:solidFill>
                  <a:schemeClr val="tx1"/>
                </a:solidFill>
                <a:latin typeface="Arial" charset="0"/>
              </a:rPr>
              <a:t/>
            </a:r>
            <a:br>
              <a:rPr lang="en-US" sz="2000" b="1" dirty="0" smtClean="0">
                <a:solidFill>
                  <a:schemeClr val="tx1"/>
                </a:solidFill>
                <a:latin typeface="Arial" charset="0"/>
              </a:rPr>
            </a:br>
            <a:endParaRPr lang="en-US" sz="2000" b="1" dirty="0" smtClean="0">
              <a:solidFill>
                <a:schemeClr val="tx1"/>
              </a:solidFill>
              <a:latin typeface="Arial" charset="0"/>
            </a:endParaRPr>
          </a:p>
        </p:txBody>
      </p:sp>
      <p:grpSp>
        <p:nvGrpSpPr>
          <p:cNvPr id="2051" name="Group 3"/>
          <p:cNvGrpSpPr>
            <a:grpSpLocks/>
          </p:cNvGrpSpPr>
          <p:nvPr/>
        </p:nvGrpSpPr>
        <p:grpSpPr bwMode="auto">
          <a:xfrm>
            <a:off x="6705600" y="4800600"/>
            <a:ext cx="2057400" cy="1676400"/>
            <a:chOff x="4224" y="3024"/>
            <a:chExt cx="1296" cy="1056"/>
          </a:xfrm>
        </p:grpSpPr>
        <p:sp>
          <p:nvSpPr>
            <p:cNvPr id="2053"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2054"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2055"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2052" name="Rectangle 9"/>
          <p:cNvSpPr>
            <a:spLocks noChangeArrowheads="1"/>
          </p:cNvSpPr>
          <p:nvPr/>
        </p:nvSpPr>
        <p:spPr bwMode="auto">
          <a:xfrm>
            <a:off x="2286000" y="2209800"/>
            <a:ext cx="4572000" cy="1570038"/>
          </a:xfrm>
          <a:prstGeom prst="rect">
            <a:avLst/>
          </a:prstGeom>
          <a:noFill/>
          <a:ln w="9525">
            <a:noFill/>
            <a:miter lim="800000"/>
            <a:headEnd/>
            <a:tailEnd/>
          </a:ln>
        </p:spPr>
        <p:txBody>
          <a:bodyPr>
            <a:spAutoFit/>
          </a:bodyPr>
          <a:lstStyle/>
          <a:p>
            <a:r>
              <a:rPr lang="en-US">
                <a:solidFill>
                  <a:srgbClr val="FF0000"/>
                </a:solidFill>
              </a:rPr>
              <a:t>Avoiding Plagiarism</a:t>
            </a:r>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143000" y="1905000"/>
            <a:ext cx="6858000" cy="2514600"/>
          </a:xfrm>
        </p:spPr>
        <p:txBody>
          <a:bodyPr/>
          <a:lstStyle/>
          <a:p>
            <a:pPr algn="l" eaLnBrk="1" hangingPunct="1"/>
            <a:r>
              <a:rPr lang="en-US" sz="2800" b="1" dirty="0" smtClean="0">
                <a:solidFill>
                  <a:schemeClr val="tx1"/>
                </a:solidFill>
                <a:latin typeface="Arial" charset="0"/>
              </a:rPr>
              <a:t>According to the </a:t>
            </a:r>
            <a:r>
              <a:rPr lang="en-US" sz="2800" b="1" i="1" dirty="0" smtClean="0">
                <a:solidFill>
                  <a:srgbClr val="FF0000"/>
                </a:solidFill>
                <a:latin typeface="Arial" charset="0"/>
              </a:rPr>
              <a:t>Oxford English Dictionary</a:t>
            </a:r>
            <a:r>
              <a:rPr lang="en-US" sz="2800" b="1" dirty="0" smtClean="0">
                <a:solidFill>
                  <a:schemeClr val="tx1"/>
                </a:solidFill>
                <a:latin typeface="Arial" charset="0"/>
              </a:rPr>
              <a:t>, to plagiarize is </a:t>
            </a:r>
            <a:br>
              <a:rPr lang="en-US" sz="2800" b="1" dirty="0" smtClean="0">
                <a:solidFill>
                  <a:schemeClr val="tx1"/>
                </a:solidFill>
                <a:latin typeface="Arial" charset="0"/>
              </a:rPr>
            </a:br>
            <a:r>
              <a:rPr lang="en-US" sz="2800" b="1" i="1" dirty="0" smtClean="0">
                <a:solidFill>
                  <a:schemeClr val="tx1"/>
                </a:solidFill>
                <a:latin typeface="Arial" charset="0"/>
              </a:rPr>
              <a:t>“to take and use as one's own (the thoughts, writings, or inventions of another person).”</a:t>
            </a:r>
          </a:p>
        </p:txBody>
      </p:sp>
      <p:grpSp>
        <p:nvGrpSpPr>
          <p:cNvPr id="10243" name="Group 3"/>
          <p:cNvGrpSpPr>
            <a:grpSpLocks/>
          </p:cNvGrpSpPr>
          <p:nvPr/>
        </p:nvGrpSpPr>
        <p:grpSpPr bwMode="auto">
          <a:xfrm>
            <a:off x="6705600" y="4800600"/>
            <a:ext cx="2057400" cy="1676400"/>
            <a:chOff x="4224" y="3024"/>
            <a:chExt cx="1296" cy="1056"/>
          </a:xfrm>
        </p:grpSpPr>
        <p:sp>
          <p:nvSpPr>
            <p:cNvPr id="10244"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245"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0246"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838200" y="914400"/>
            <a:ext cx="7543800" cy="5334000"/>
          </a:xfrm>
        </p:spPr>
        <p:txBody>
          <a:bodyPr/>
          <a:lstStyle/>
          <a:p>
            <a:pPr algn="l" eaLnBrk="1" hangingPunct="1"/>
            <a:r>
              <a:rPr lang="en-US" sz="1600" b="1" dirty="0" smtClean="0">
                <a:solidFill>
                  <a:schemeClr val="tx1"/>
                </a:solidFill>
                <a:latin typeface="Arial" charset="0"/>
              </a:rPr>
              <a:t>The </a:t>
            </a:r>
            <a:r>
              <a:rPr lang="en-US" sz="1600" b="1" i="1" dirty="0" smtClean="0">
                <a:solidFill>
                  <a:srgbClr val="FF0000"/>
                </a:solidFill>
                <a:latin typeface="Arial" charset="0"/>
              </a:rPr>
              <a:t>UNB Undergraduate Calendar</a:t>
            </a:r>
            <a:r>
              <a:rPr lang="en-US" sz="1600" b="1" i="1" dirty="0" smtClean="0">
                <a:solidFill>
                  <a:schemeClr val="tx1"/>
                </a:solidFill>
                <a:latin typeface="Arial" charset="0"/>
              </a:rPr>
              <a:t> </a:t>
            </a:r>
            <a:r>
              <a:rPr lang="en-US" sz="1600" b="1" dirty="0" smtClean="0">
                <a:solidFill>
                  <a:schemeClr val="tx1"/>
                </a:solidFill>
                <a:latin typeface="Arial" charset="0"/>
              </a:rPr>
              <a:t>defines it as including the following:</a:t>
            </a:r>
            <a:r>
              <a:rPr lang="en-US" sz="1600" b="1" i="1" dirty="0" smtClean="0">
                <a:solidFill>
                  <a:schemeClr val="tx1"/>
                </a:solidFill>
                <a:latin typeface="Arial" charset="0"/>
              </a:rPr>
              <a:t> </a:t>
            </a:r>
            <a:br>
              <a:rPr lang="en-US" sz="1600" b="1" i="1" dirty="0" smtClean="0">
                <a:solidFill>
                  <a:schemeClr val="tx1"/>
                </a:solidFill>
                <a:latin typeface="Arial" charset="0"/>
              </a:rPr>
            </a:br>
            <a:r>
              <a:rPr lang="en-US" sz="1600" b="1" i="1" dirty="0" smtClean="0">
                <a:solidFill>
                  <a:schemeClr val="tx1"/>
                </a:solidFill>
                <a:latin typeface="Arial" charset="0"/>
              </a:rPr>
              <a:t/>
            </a:r>
            <a:br>
              <a:rPr lang="en-US" sz="1600" b="1" i="1" dirty="0" smtClean="0">
                <a:solidFill>
                  <a:schemeClr val="tx1"/>
                </a:solidFill>
                <a:latin typeface="Arial" charset="0"/>
              </a:rPr>
            </a:br>
            <a:r>
              <a:rPr lang="en-US" sz="1600" b="1" i="1" dirty="0" smtClean="0">
                <a:solidFill>
                  <a:schemeClr val="tx1"/>
                </a:solidFill>
                <a:latin typeface="Arial" charset="0"/>
              </a:rPr>
              <a:t>“1. Quoting verbatim or almost verbatim from a source (such as copyrighted material, notes, letters, business entries, computer materials, etc.) without acknowledgment; </a:t>
            </a:r>
            <a:br>
              <a:rPr lang="en-US" sz="1600" b="1" i="1" dirty="0" smtClean="0">
                <a:solidFill>
                  <a:schemeClr val="tx1"/>
                </a:solidFill>
                <a:latin typeface="Arial" charset="0"/>
              </a:rPr>
            </a:br>
            <a:r>
              <a:rPr lang="en-US" sz="1600" b="1" i="1" dirty="0" smtClean="0">
                <a:solidFill>
                  <a:schemeClr val="tx1"/>
                </a:solidFill>
                <a:latin typeface="Arial" charset="0"/>
              </a:rPr>
              <a:t/>
            </a:r>
            <a:br>
              <a:rPr lang="en-US" sz="1600" b="1" i="1" dirty="0" smtClean="0">
                <a:solidFill>
                  <a:schemeClr val="tx1"/>
                </a:solidFill>
                <a:latin typeface="Arial" charset="0"/>
              </a:rPr>
            </a:br>
            <a:r>
              <a:rPr lang="en-US" sz="1600" b="1" i="1" dirty="0" smtClean="0">
                <a:solidFill>
                  <a:schemeClr val="tx1"/>
                </a:solidFill>
                <a:latin typeface="Arial" charset="0"/>
              </a:rPr>
              <a:t>2. Adopting someone else's line of thought, argument, arrangement, or supporting evidence (such as, for example, statistics, bibliographies, etc.) without indicating such dependence; </a:t>
            </a:r>
            <a:br>
              <a:rPr lang="en-US" sz="1600" b="1" i="1" dirty="0" smtClean="0">
                <a:solidFill>
                  <a:schemeClr val="tx1"/>
                </a:solidFill>
                <a:latin typeface="Arial" charset="0"/>
              </a:rPr>
            </a:br>
            <a:r>
              <a:rPr lang="en-US" sz="1600" b="1" i="1" dirty="0" smtClean="0">
                <a:solidFill>
                  <a:schemeClr val="tx1"/>
                </a:solidFill>
                <a:latin typeface="Arial" charset="0"/>
              </a:rPr>
              <a:t/>
            </a:r>
            <a:br>
              <a:rPr lang="en-US" sz="1600" b="1" i="1" dirty="0" smtClean="0">
                <a:solidFill>
                  <a:schemeClr val="tx1"/>
                </a:solidFill>
                <a:latin typeface="Arial" charset="0"/>
              </a:rPr>
            </a:br>
            <a:r>
              <a:rPr lang="en-US" sz="1600" b="1" i="1" dirty="0" smtClean="0">
                <a:solidFill>
                  <a:schemeClr val="tx1"/>
                </a:solidFill>
                <a:latin typeface="Arial" charset="0"/>
              </a:rPr>
              <a:t>3. Submitting someone else's work, in whatever form </a:t>
            </a:r>
            <a:br>
              <a:rPr lang="en-US" sz="1600" b="1" i="1" dirty="0" smtClean="0">
                <a:solidFill>
                  <a:schemeClr val="tx1"/>
                </a:solidFill>
                <a:latin typeface="Arial" charset="0"/>
              </a:rPr>
            </a:br>
            <a:r>
              <a:rPr lang="en-US" sz="1600" b="1" i="1" dirty="0" smtClean="0">
                <a:solidFill>
                  <a:schemeClr val="tx1"/>
                </a:solidFill>
                <a:latin typeface="Arial" charset="0"/>
              </a:rPr>
              <a:t>(film, workbook, artwork, computer materials, etc.) </a:t>
            </a:r>
            <a:br>
              <a:rPr lang="en-US" sz="1600" b="1" i="1" dirty="0" smtClean="0">
                <a:solidFill>
                  <a:schemeClr val="tx1"/>
                </a:solidFill>
                <a:latin typeface="Arial" charset="0"/>
              </a:rPr>
            </a:br>
            <a:r>
              <a:rPr lang="en-US" sz="1600" b="1" i="1" dirty="0" smtClean="0">
                <a:solidFill>
                  <a:schemeClr val="tx1"/>
                </a:solidFill>
                <a:latin typeface="Arial" charset="0"/>
              </a:rPr>
              <a:t>without acknowledgment; </a:t>
            </a:r>
            <a:br>
              <a:rPr lang="en-US" sz="1600" b="1" i="1" dirty="0" smtClean="0">
                <a:solidFill>
                  <a:schemeClr val="tx1"/>
                </a:solidFill>
                <a:latin typeface="Arial" charset="0"/>
              </a:rPr>
            </a:br>
            <a:r>
              <a:rPr lang="en-US" sz="1600" b="1" i="1" dirty="0" smtClean="0">
                <a:solidFill>
                  <a:schemeClr val="tx1"/>
                </a:solidFill>
                <a:latin typeface="Arial" charset="0"/>
              </a:rPr>
              <a:t/>
            </a:r>
            <a:br>
              <a:rPr lang="en-US" sz="1600" b="1" i="1" dirty="0" smtClean="0">
                <a:solidFill>
                  <a:schemeClr val="tx1"/>
                </a:solidFill>
                <a:latin typeface="Arial" charset="0"/>
              </a:rPr>
            </a:br>
            <a:r>
              <a:rPr lang="en-US" sz="1600" b="1" i="1" dirty="0" smtClean="0">
                <a:solidFill>
                  <a:schemeClr val="tx1"/>
                </a:solidFill>
                <a:latin typeface="Arial" charset="0"/>
              </a:rPr>
              <a:t>4. Knowingly representing as one's own work any </a:t>
            </a:r>
            <a:br>
              <a:rPr lang="en-US" sz="1600" b="1" i="1" dirty="0" smtClean="0">
                <a:solidFill>
                  <a:schemeClr val="tx1"/>
                </a:solidFill>
                <a:latin typeface="Arial" charset="0"/>
              </a:rPr>
            </a:br>
            <a:r>
              <a:rPr lang="en-US" sz="1600" b="1" i="1" dirty="0" smtClean="0">
                <a:solidFill>
                  <a:schemeClr val="tx1"/>
                </a:solidFill>
                <a:latin typeface="Arial" charset="0"/>
              </a:rPr>
              <a:t>idea of another.”</a:t>
            </a:r>
          </a:p>
        </p:txBody>
      </p:sp>
      <p:grpSp>
        <p:nvGrpSpPr>
          <p:cNvPr id="11267" name="Group 3"/>
          <p:cNvGrpSpPr>
            <a:grpSpLocks/>
          </p:cNvGrpSpPr>
          <p:nvPr/>
        </p:nvGrpSpPr>
        <p:grpSpPr bwMode="auto">
          <a:xfrm>
            <a:off x="6705600" y="4800600"/>
            <a:ext cx="2057400" cy="1676400"/>
            <a:chOff x="4224" y="3024"/>
            <a:chExt cx="1296" cy="1056"/>
          </a:xfrm>
        </p:grpSpPr>
        <p:sp>
          <p:nvSpPr>
            <p:cNvPr id="11268"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1269"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1270"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38200" y="1447800"/>
            <a:ext cx="7620000" cy="4648200"/>
          </a:xfrm>
        </p:spPr>
        <p:txBody>
          <a:bodyPr/>
          <a:lstStyle/>
          <a:p>
            <a:pPr algn="l" eaLnBrk="1" hangingPunct="1"/>
            <a:r>
              <a:rPr lang="en-US" sz="2800" b="1" dirty="0" smtClean="0">
                <a:solidFill>
                  <a:srgbClr val="FF0000"/>
                </a:solidFill>
                <a:latin typeface="Arial" charset="0"/>
              </a:rPr>
              <a:t>To summarize, in academic writing, if you:</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chemeClr val="tx1"/>
                </a:solidFill>
                <a:latin typeface="Arial" charset="0"/>
              </a:rPr>
              <a:t>(1.) copy or paraphrase another person's </a:t>
            </a:r>
            <a:r>
              <a:rPr lang="en-US" sz="2800" b="1" dirty="0" smtClean="0">
                <a:solidFill>
                  <a:srgbClr val="FFC000"/>
                </a:solidFill>
                <a:latin typeface="Arial" charset="0"/>
              </a:rPr>
              <a:t>words</a:t>
            </a:r>
            <a:r>
              <a:rPr lang="en-US" sz="2800" b="1" dirty="0" smtClean="0">
                <a:solidFill>
                  <a:schemeClr val="tx1"/>
                </a:solidFill>
                <a:latin typeface="Arial" charset="0"/>
              </a:rPr>
              <a:t>, or </a:t>
            </a:r>
            <a:br>
              <a:rPr lang="en-US" sz="2800" b="1" dirty="0" smtClean="0">
                <a:solidFill>
                  <a:schemeClr val="tx1"/>
                </a:solidFill>
                <a:latin typeface="Arial" charset="0"/>
              </a:rPr>
            </a:br>
            <a:r>
              <a:rPr lang="en-US" sz="2800" b="1" dirty="0" smtClean="0">
                <a:solidFill>
                  <a:schemeClr val="tx1"/>
                </a:solidFill>
                <a:latin typeface="Arial" charset="0"/>
              </a:rPr>
              <a:t>(2.) adopt their </a:t>
            </a:r>
            <a:r>
              <a:rPr lang="en-US" sz="2800" b="1" dirty="0" smtClean="0">
                <a:solidFill>
                  <a:srgbClr val="FFC000"/>
                </a:solidFill>
                <a:latin typeface="Arial" charset="0"/>
              </a:rPr>
              <a:t>ideas</a:t>
            </a:r>
            <a:r>
              <a:rPr lang="en-US" sz="2800" b="1" dirty="0" smtClean="0">
                <a:solidFill>
                  <a:schemeClr val="tx1"/>
                </a:solidFill>
                <a:latin typeface="Arial" charset="0"/>
              </a:rPr>
              <a:t> or </a:t>
            </a:r>
            <a:r>
              <a:rPr lang="en-US" sz="2800" b="1" dirty="0" smtClean="0">
                <a:solidFill>
                  <a:srgbClr val="FFC000"/>
                </a:solidFill>
                <a:latin typeface="Arial" charset="0"/>
              </a:rPr>
              <a:t>data</a:t>
            </a:r>
            <a:r>
              <a:rPr lang="en-US" sz="2800" b="1" dirty="0" smtClean="0">
                <a:solidFill>
                  <a:schemeClr val="tx1"/>
                </a:solidFill>
                <a:latin typeface="Arial" charset="0"/>
              </a:rPr>
              <a:t>, </a:t>
            </a:r>
            <a:br>
              <a:rPr lang="en-US" sz="2800" b="1" dirty="0" smtClean="0">
                <a:solidFill>
                  <a:schemeClr val="tx1"/>
                </a:solidFill>
                <a:latin typeface="Arial" charset="0"/>
              </a:rPr>
            </a:br>
            <a:r>
              <a:rPr lang="en-US" sz="2800" b="1" dirty="0" smtClean="0">
                <a:solidFill>
                  <a:schemeClr val="tx1"/>
                </a:solidFill>
                <a:latin typeface="Arial" charset="0"/>
              </a:rPr>
              <a:t/>
            </a:r>
            <a:br>
              <a:rPr lang="en-US" sz="2800" b="1" dirty="0" smtClean="0">
                <a:solidFill>
                  <a:schemeClr val="tx1"/>
                </a:solidFill>
                <a:latin typeface="Arial" charset="0"/>
              </a:rPr>
            </a:br>
            <a:r>
              <a:rPr lang="en-US" sz="2800" b="1" dirty="0" smtClean="0">
                <a:solidFill>
                  <a:schemeClr val="tx1"/>
                </a:solidFill>
                <a:latin typeface="Arial" charset="0"/>
              </a:rPr>
              <a:t>without giving credit by citing the source, </a:t>
            </a:r>
            <a:br>
              <a:rPr lang="en-US" sz="2800" b="1" dirty="0" smtClean="0">
                <a:solidFill>
                  <a:schemeClr val="tx1"/>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then you are plagiarizing</a:t>
            </a:r>
            <a:br>
              <a:rPr lang="en-US" sz="2800" b="1" dirty="0" smtClean="0">
                <a:solidFill>
                  <a:srgbClr val="FF0000"/>
                </a:solidFill>
                <a:latin typeface="Arial" charset="0"/>
              </a:rPr>
            </a:br>
            <a:r>
              <a:rPr lang="en-US" sz="2800" b="1" dirty="0" smtClean="0">
                <a:solidFill>
                  <a:srgbClr val="FF0000"/>
                </a:solidFill>
                <a:latin typeface="Arial" charset="0"/>
              </a:rPr>
              <a:t>—whether you had intended</a:t>
            </a:r>
            <a:br>
              <a:rPr lang="en-US" sz="2800" b="1" dirty="0" smtClean="0">
                <a:solidFill>
                  <a:srgbClr val="FF0000"/>
                </a:solidFill>
                <a:latin typeface="Arial" charset="0"/>
              </a:rPr>
            </a:br>
            <a:r>
              <a:rPr lang="en-US" sz="2800" b="1" dirty="0" smtClean="0">
                <a:solidFill>
                  <a:srgbClr val="FF0000"/>
                </a:solidFill>
                <a:latin typeface="Arial" charset="0"/>
              </a:rPr>
              <a:t>to cheat or not.</a:t>
            </a:r>
            <a:br>
              <a:rPr lang="en-US" sz="2800" b="1" dirty="0" smtClean="0">
                <a:solidFill>
                  <a:srgbClr val="FF0000"/>
                </a:solidFill>
                <a:latin typeface="Arial" charset="0"/>
              </a:rPr>
            </a:br>
            <a:endParaRPr lang="en-US" sz="2800" b="1" dirty="0" smtClean="0">
              <a:solidFill>
                <a:srgbClr val="FF0000"/>
              </a:solidFill>
              <a:latin typeface="Arial" charset="0"/>
            </a:endParaRPr>
          </a:p>
        </p:txBody>
      </p:sp>
      <p:grpSp>
        <p:nvGrpSpPr>
          <p:cNvPr id="13315" name="Group 3"/>
          <p:cNvGrpSpPr>
            <a:grpSpLocks/>
          </p:cNvGrpSpPr>
          <p:nvPr/>
        </p:nvGrpSpPr>
        <p:grpSpPr bwMode="auto">
          <a:xfrm>
            <a:off x="6705600" y="4800600"/>
            <a:ext cx="2057400" cy="1676400"/>
            <a:chOff x="4224" y="3024"/>
            <a:chExt cx="1296" cy="1056"/>
          </a:xfrm>
        </p:grpSpPr>
        <p:sp>
          <p:nvSpPr>
            <p:cNvPr id="13316"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3317"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3318"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838200" y="1447800"/>
            <a:ext cx="7924800" cy="4495800"/>
          </a:xfrm>
        </p:spPr>
        <p:txBody>
          <a:bodyPr/>
          <a:lstStyle/>
          <a:p>
            <a:pPr algn="l" eaLnBrk="1" hangingPunct="1"/>
            <a:r>
              <a:rPr lang="en-US" sz="2800" b="1" dirty="0" smtClean="0">
                <a:solidFill>
                  <a:srgbClr val="FF0000"/>
                </a:solidFill>
                <a:latin typeface="Arial" charset="0"/>
              </a:rPr>
              <a:t>There are four major standard citation styles: </a:t>
            </a:r>
            <a:br>
              <a:rPr lang="en-US" sz="2800" b="1" dirty="0" smtClean="0">
                <a:solidFill>
                  <a:srgbClr val="FF0000"/>
                </a:solidFill>
                <a:latin typeface="Arial" charset="0"/>
              </a:rPr>
            </a:br>
            <a:r>
              <a:rPr lang="en-US" sz="2800" b="1" dirty="0" smtClean="0">
                <a:solidFill>
                  <a:srgbClr val="FF0000"/>
                </a:solidFill>
                <a:latin typeface="Arial" charset="0"/>
              </a:rPr>
              <a:t>	</a:t>
            </a:r>
            <a:r>
              <a:rPr lang="en-US" sz="2800" b="1" dirty="0" smtClean="0">
                <a:solidFill>
                  <a:schemeClr val="tx1"/>
                </a:solidFill>
                <a:latin typeface="Arial" charset="0"/>
              </a:rPr>
              <a:t>APA:</a:t>
            </a:r>
            <a:r>
              <a:rPr lang="en-US" sz="2800" b="1" dirty="0" smtClean="0">
                <a:solidFill>
                  <a:srgbClr val="FF0000"/>
                </a:solidFill>
                <a:latin typeface="Arial" charset="0"/>
              </a:rPr>
              <a:t> social sciences, and beyond</a:t>
            </a:r>
            <a:br>
              <a:rPr lang="en-US" sz="2800" b="1" dirty="0" smtClean="0">
                <a:solidFill>
                  <a:srgbClr val="FF0000"/>
                </a:solidFill>
                <a:latin typeface="Arial" charset="0"/>
              </a:rPr>
            </a:br>
            <a:r>
              <a:rPr lang="en-US" sz="2800" b="1" dirty="0" smtClean="0">
                <a:solidFill>
                  <a:srgbClr val="FF0000"/>
                </a:solidFill>
                <a:latin typeface="Arial" charset="0"/>
              </a:rPr>
              <a:t>	</a:t>
            </a:r>
            <a:r>
              <a:rPr lang="en-US" sz="2800" b="1" dirty="0" smtClean="0">
                <a:solidFill>
                  <a:schemeClr val="tx1"/>
                </a:solidFill>
                <a:latin typeface="Arial" charset="0"/>
              </a:rPr>
              <a:t>MLA:</a:t>
            </a:r>
            <a:r>
              <a:rPr lang="en-US" sz="2800" b="1" dirty="0" smtClean="0">
                <a:solidFill>
                  <a:srgbClr val="FF0000"/>
                </a:solidFill>
                <a:latin typeface="Arial" charset="0"/>
              </a:rPr>
              <a:t> humanities</a:t>
            </a:r>
            <a:br>
              <a:rPr lang="en-US" sz="2800" b="1" dirty="0" smtClean="0">
                <a:solidFill>
                  <a:srgbClr val="FF0000"/>
                </a:solidFill>
                <a:latin typeface="Arial" charset="0"/>
              </a:rPr>
            </a:br>
            <a:r>
              <a:rPr lang="en-US" sz="2800" b="1" dirty="0" smtClean="0">
                <a:solidFill>
                  <a:srgbClr val="FF0000"/>
                </a:solidFill>
                <a:latin typeface="Arial" charset="0"/>
              </a:rPr>
              <a:t>	</a:t>
            </a:r>
            <a:r>
              <a:rPr lang="en-US" sz="2800" b="1" dirty="0" smtClean="0">
                <a:solidFill>
                  <a:schemeClr val="tx1"/>
                </a:solidFill>
                <a:latin typeface="Arial" charset="0"/>
              </a:rPr>
              <a:t>Chicago:</a:t>
            </a:r>
            <a:r>
              <a:rPr lang="en-US" sz="2800" b="1" dirty="0" smtClean="0">
                <a:solidFill>
                  <a:srgbClr val="FF0000"/>
                </a:solidFill>
                <a:latin typeface="Arial" charset="0"/>
              </a:rPr>
              <a:t> humanities, especially history	</a:t>
            </a:r>
            <a:r>
              <a:rPr lang="en-US" sz="2800" b="1" dirty="0" smtClean="0">
                <a:solidFill>
                  <a:schemeClr val="tx1"/>
                </a:solidFill>
                <a:latin typeface="Arial" charset="0"/>
              </a:rPr>
              <a:t>CSE:</a:t>
            </a:r>
            <a:r>
              <a:rPr lang="en-US" sz="2800" b="1" dirty="0" smtClean="0">
                <a:solidFill>
                  <a:srgbClr val="FF0000"/>
                </a:solidFill>
                <a:latin typeface="Arial" charset="0"/>
              </a:rPr>
              <a:t> sciences</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Other styles are common in specific disciplines, such as </a:t>
            </a:r>
            <a:br>
              <a:rPr lang="en-US" sz="2800" b="1" dirty="0" smtClean="0">
                <a:solidFill>
                  <a:srgbClr val="FF0000"/>
                </a:solidFill>
                <a:latin typeface="Arial" charset="0"/>
              </a:rPr>
            </a:br>
            <a:r>
              <a:rPr lang="en-US" sz="2800" b="1" dirty="0" smtClean="0">
                <a:solidFill>
                  <a:schemeClr val="tx1"/>
                </a:solidFill>
                <a:latin typeface="Arial" charset="0"/>
              </a:rPr>
              <a:t>CJCHE</a:t>
            </a:r>
            <a:r>
              <a:rPr lang="en-US" sz="2800" b="1" dirty="0" smtClean="0">
                <a:solidFill>
                  <a:srgbClr val="FF0000"/>
                </a:solidFill>
                <a:latin typeface="Arial" charset="0"/>
              </a:rPr>
              <a:t> and </a:t>
            </a:r>
            <a:r>
              <a:rPr lang="en-US" sz="2800" b="1" dirty="0" smtClean="0">
                <a:solidFill>
                  <a:schemeClr val="tx1"/>
                </a:solidFill>
                <a:latin typeface="Arial" charset="0"/>
              </a:rPr>
              <a:t>AICHE</a:t>
            </a:r>
            <a:r>
              <a:rPr lang="en-US" sz="2800" b="1" dirty="0" smtClean="0">
                <a:solidFill>
                  <a:srgbClr val="FF0000"/>
                </a:solidFill>
                <a:latin typeface="Arial" charset="0"/>
              </a:rPr>
              <a:t> </a:t>
            </a:r>
            <a:br>
              <a:rPr lang="en-US" sz="2800" b="1" dirty="0" smtClean="0">
                <a:solidFill>
                  <a:srgbClr val="FF0000"/>
                </a:solidFill>
                <a:latin typeface="Arial" charset="0"/>
              </a:rPr>
            </a:br>
            <a:r>
              <a:rPr lang="en-US" sz="2800" b="1" dirty="0" smtClean="0">
                <a:solidFill>
                  <a:srgbClr val="FF0000"/>
                </a:solidFill>
                <a:latin typeface="Arial" charset="0"/>
              </a:rPr>
              <a:t>in chemical engineering.</a:t>
            </a:r>
            <a:br>
              <a:rPr lang="en-US" sz="2800" b="1" dirty="0" smtClean="0">
                <a:solidFill>
                  <a:srgbClr val="FF0000"/>
                </a:solidFill>
                <a:latin typeface="Arial" charset="0"/>
              </a:rPr>
            </a:br>
            <a:endParaRPr lang="en-US" sz="1800" b="1" dirty="0" smtClean="0">
              <a:solidFill>
                <a:srgbClr val="FF0000"/>
              </a:solidFill>
              <a:latin typeface="Arial" charset="0"/>
            </a:endParaRPr>
          </a:p>
        </p:txBody>
      </p:sp>
      <p:grpSp>
        <p:nvGrpSpPr>
          <p:cNvPr id="14339" name="Group 3"/>
          <p:cNvGrpSpPr>
            <a:grpSpLocks/>
          </p:cNvGrpSpPr>
          <p:nvPr/>
        </p:nvGrpSpPr>
        <p:grpSpPr bwMode="auto">
          <a:xfrm>
            <a:off x="6705600" y="4800600"/>
            <a:ext cx="2057400" cy="1676400"/>
            <a:chOff x="4224" y="3024"/>
            <a:chExt cx="1296" cy="1056"/>
          </a:xfrm>
        </p:grpSpPr>
        <p:sp>
          <p:nvSpPr>
            <p:cNvPr id="14340"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4341"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4342"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6705600" y="4800600"/>
            <a:ext cx="2057400" cy="1676400"/>
            <a:chOff x="4224" y="3024"/>
            <a:chExt cx="1296" cy="1056"/>
          </a:xfrm>
        </p:grpSpPr>
        <p:sp>
          <p:nvSpPr>
            <p:cNvPr id="15365"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5366"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5367"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5364" name="Rectangle 9"/>
          <p:cNvSpPr>
            <a:spLocks noChangeArrowheads="1"/>
          </p:cNvSpPr>
          <p:nvPr/>
        </p:nvSpPr>
        <p:spPr bwMode="auto">
          <a:xfrm>
            <a:off x="838200" y="1981200"/>
            <a:ext cx="7543800" cy="1815882"/>
          </a:xfrm>
          <a:prstGeom prst="rect">
            <a:avLst/>
          </a:prstGeom>
          <a:noFill/>
          <a:ln w="9525" algn="ctr">
            <a:noFill/>
            <a:miter lim="800000"/>
            <a:headEnd/>
            <a:tailEnd/>
          </a:ln>
        </p:spPr>
        <p:txBody>
          <a:bodyPr wrap="square">
            <a:spAutoFit/>
          </a:bodyPr>
          <a:lstStyle/>
          <a:p>
            <a:endParaRPr lang="en-US" sz="2800" dirty="0" smtClean="0"/>
          </a:p>
          <a:p>
            <a:r>
              <a:rPr lang="en-US" sz="2800" dirty="0" smtClean="0"/>
              <a:t>Is avoiding plagiarism the only reason </a:t>
            </a:r>
          </a:p>
          <a:p>
            <a:r>
              <a:rPr lang="en-US" sz="2800" dirty="0" smtClean="0"/>
              <a:t>why you need to cite sources?</a:t>
            </a:r>
            <a:r>
              <a:rPr lang="en-US" sz="2800" i="0" dirty="0" smtClean="0">
                <a:solidFill>
                  <a:srgbClr val="FF0000"/>
                </a:solidFill>
              </a:rPr>
              <a:t> </a:t>
            </a:r>
            <a:r>
              <a:rPr lang="en-US" sz="2800" i="0" dirty="0">
                <a:solidFill>
                  <a:srgbClr val="FF0000"/>
                </a:solidFill>
              </a:rPr>
              <a:t/>
            </a:r>
            <a:br>
              <a:rPr lang="en-US" sz="2800" i="0" dirty="0">
                <a:solidFill>
                  <a:srgbClr val="FF0000"/>
                </a:solidFill>
              </a:rPr>
            </a:br>
            <a:endParaRPr lang="en-US" sz="2800" i="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6705600" y="4800600"/>
            <a:ext cx="2057400" cy="1676400"/>
            <a:chOff x="4224" y="3024"/>
            <a:chExt cx="1296" cy="1056"/>
          </a:xfrm>
        </p:grpSpPr>
        <p:sp>
          <p:nvSpPr>
            <p:cNvPr id="15365"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5366"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5367"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5364" name="Rectangle 9"/>
          <p:cNvSpPr>
            <a:spLocks noChangeArrowheads="1"/>
          </p:cNvSpPr>
          <p:nvPr/>
        </p:nvSpPr>
        <p:spPr bwMode="auto">
          <a:xfrm>
            <a:off x="762000" y="1237595"/>
            <a:ext cx="7620000" cy="3970318"/>
          </a:xfrm>
          <a:prstGeom prst="rect">
            <a:avLst/>
          </a:prstGeom>
          <a:noFill/>
          <a:ln w="9525" algn="ctr">
            <a:noFill/>
            <a:miter lim="800000"/>
            <a:headEnd/>
            <a:tailEnd/>
          </a:ln>
        </p:spPr>
        <p:txBody>
          <a:bodyPr>
            <a:spAutoFit/>
          </a:bodyPr>
          <a:lstStyle/>
          <a:p>
            <a:endParaRPr lang="en-US" sz="2800" i="0" dirty="0" smtClean="0">
              <a:solidFill>
                <a:srgbClr val="FF0000"/>
              </a:solidFill>
            </a:endParaRPr>
          </a:p>
          <a:p>
            <a:pPr algn="l"/>
            <a:r>
              <a:rPr lang="en-US" sz="2800" i="0" dirty="0" smtClean="0">
                <a:solidFill>
                  <a:srgbClr val="FF0000"/>
                </a:solidFill>
              </a:rPr>
              <a:t>There are three other inter-related reasons why academic authors use citations:</a:t>
            </a:r>
          </a:p>
          <a:p>
            <a:endParaRPr lang="en-US" sz="2800" i="0" dirty="0" smtClean="0">
              <a:solidFill>
                <a:srgbClr val="FF0000"/>
              </a:solidFill>
            </a:endParaRPr>
          </a:p>
          <a:p>
            <a:pPr marL="514350" indent="-514350" algn="l">
              <a:buFont typeface="+mj-lt"/>
              <a:buAutoNum type="arabicPeriod"/>
            </a:pPr>
            <a:r>
              <a:rPr lang="en-US" sz="2800" i="0" dirty="0" smtClean="0"/>
              <a:t>Further reading</a:t>
            </a:r>
          </a:p>
          <a:p>
            <a:pPr marL="514350" indent="-514350" algn="l">
              <a:buFont typeface="+mj-lt"/>
              <a:buAutoNum type="arabicPeriod"/>
            </a:pPr>
            <a:r>
              <a:rPr lang="en-US" sz="2800" i="0" dirty="0" smtClean="0"/>
              <a:t>Provide evidence</a:t>
            </a:r>
          </a:p>
          <a:p>
            <a:pPr marL="514350" indent="-514350" algn="l">
              <a:buFont typeface="+mj-lt"/>
              <a:buAutoNum type="arabicPeriod"/>
            </a:pPr>
            <a:r>
              <a:rPr lang="en-US" sz="2800" i="0" dirty="0" smtClean="0"/>
              <a:t>Demonstrate knowledge</a:t>
            </a:r>
          </a:p>
          <a:p>
            <a:pPr marL="514350" indent="-514350" algn="l"/>
            <a:r>
              <a:rPr lang="en-US" sz="2800" i="0" dirty="0" smtClean="0"/>
              <a:t>	of the literature</a:t>
            </a:r>
            <a:r>
              <a:rPr lang="en-US" sz="2800" i="0" dirty="0">
                <a:solidFill>
                  <a:srgbClr val="FF0000"/>
                </a:solidFill>
              </a:rPr>
              <a:t/>
            </a:r>
            <a:br>
              <a:rPr lang="en-US" sz="2800" i="0" dirty="0">
                <a:solidFill>
                  <a:srgbClr val="FF0000"/>
                </a:solidFill>
              </a:rPr>
            </a:br>
            <a:endParaRPr lang="en-US" sz="2800" i="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3" name="Group 3"/>
          <p:cNvGrpSpPr>
            <a:grpSpLocks/>
          </p:cNvGrpSpPr>
          <p:nvPr/>
        </p:nvGrpSpPr>
        <p:grpSpPr bwMode="auto">
          <a:xfrm>
            <a:off x="6705600" y="4800600"/>
            <a:ext cx="2057400" cy="1676400"/>
            <a:chOff x="4224" y="3024"/>
            <a:chExt cx="1296" cy="1056"/>
          </a:xfrm>
        </p:grpSpPr>
        <p:sp>
          <p:nvSpPr>
            <p:cNvPr id="15365"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5366"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5367"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5364" name="Rectangle 9"/>
          <p:cNvSpPr>
            <a:spLocks noChangeArrowheads="1"/>
          </p:cNvSpPr>
          <p:nvPr/>
        </p:nvSpPr>
        <p:spPr bwMode="auto">
          <a:xfrm>
            <a:off x="762000" y="1715631"/>
            <a:ext cx="7620000" cy="2246769"/>
          </a:xfrm>
          <a:prstGeom prst="rect">
            <a:avLst/>
          </a:prstGeom>
          <a:noFill/>
          <a:ln w="9525" algn="ctr">
            <a:noFill/>
            <a:miter lim="800000"/>
            <a:headEnd/>
            <a:tailEnd/>
          </a:ln>
        </p:spPr>
        <p:txBody>
          <a:bodyPr>
            <a:spAutoFit/>
          </a:bodyPr>
          <a:lstStyle/>
          <a:p>
            <a:endParaRPr lang="en-US" sz="2800" dirty="0" smtClean="0"/>
          </a:p>
          <a:p>
            <a:endParaRPr lang="en-US" sz="2800" dirty="0" smtClean="0"/>
          </a:p>
          <a:p>
            <a:r>
              <a:rPr lang="en-US" sz="2800" dirty="0" smtClean="0"/>
              <a:t>Why </a:t>
            </a:r>
            <a:r>
              <a:rPr lang="en-US" sz="2800" dirty="0"/>
              <a:t>are there </a:t>
            </a:r>
            <a:r>
              <a:rPr lang="en-US" sz="2800" dirty="0">
                <a:solidFill>
                  <a:srgbClr val="FFC000"/>
                </a:solidFill>
              </a:rPr>
              <a:t>standard</a:t>
            </a:r>
            <a:r>
              <a:rPr lang="en-US" sz="2800" dirty="0"/>
              <a:t> citation styles?</a:t>
            </a:r>
            <a:r>
              <a:rPr lang="en-US" sz="2800" i="0" dirty="0">
                <a:solidFill>
                  <a:srgbClr val="FF0000"/>
                </a:solidFill>
              </a:rPr>
              <a:t/>
            </a:r>
            <a:br>
              <a:rPr lang="en-US" sz="2800" i="0" dirty="0">
                <a:solidFill>
                  <a:srgbClr val="FF0000"/>
                </a:solidFill>
              </a:rPr>
            </a:br>
            <a:r>
              <a:rPr lang="en-US" sz="2800" i="0" dirty="0">
                <a:solidFill>
                  <a:srgbClr val="FF0000"/>
                </a:solidFill>
              </a:rPr>
              <a:t/>
            </a:r>
            <a:br>
              <a:rPr lang="en-US" sz="2800" i="0" dirty="0">
                <a:solidFill>
                  <a:srgbClr val="FF0000"/>
                </a:solidFill>
              </a:rPr>
            </a:br>
            <a:endParaRPr lang="en-US" sz="2800" i="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838200" y="3429000"/>
            <a:ext cx="7772400" cy="2286000"/>
          </a:xfrm>
        </p:spPr>
        <p:txBody>
          <a:bodyPr/>
          <a:lstStyle/>
          <a:p>
            <a:pPr marL="838200" indent="-838200" algn="l" eaLnBrk="1" hangingPunct="1"/>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And to indicate:</a:t>
            </a:r>
            <a:br>
              <a:rPr lang="en-US" sz="2800" b="1" dirty="0" smtClean="0">
                <a:solidFill>
                  <a:srgbClr val="FF0000"/>
                </a:solidFill>
                <a:latin typeface="Arial" charset="0"/>
              </a:rPr>
            </a:br>
            <a:r>
              <a:rPr lang="en-US" sz="2800" b="1" dirty="0" smtClean="0">
                <a:solidFill>
                  <a:srgbClr val="FF0000"/>
                </a:solidFill>
                <a:latin typeface="Arial" charset="0"/>
              </a:rPr>
              <a:t>1 – </a:t>
            </a:r>
            <a:r>
              <a:rPr lang="en-US" sz="2800" b="1" i="1" dirty="0" smtClean="0">
                <a:solidFill>
                  <a:schemeClr val="tx1"/>
                </a:solidFill>
                <a:latin typeface="Arial" charset="0"/>
              </a:rPr>
              <a:t>Type</a:t>
            </a:r>
            <a:r>
              <a:rPr lang="en-US" sz="2800" b="1" dirty="0" smtClean="0">
                <a:solidFill>
                  <a:srgbClr val="FF0000"/>
                </a:solidFill>
                <a:latin typeface="Arial" charset="0"/>
              </a:rPr>
              <a:t> of source  </a:t>
            </a:r>
            <a:br>
              <a:rPr lang="en-US" sz="2800" b="1" dirty="0" smtClean="0">
                <a:solidFill>
                  <a:srgbClr val="FF0000"/>
                </a:solidFill>
                <a:latin typeface="Arial" charset="0"/>
              </a:rPr>
            </a:br>
            <a:r>
              <a:rPr lang="en-US" sz="2800" b="1" dirty="0" smtClean="0">
                <a:solidFill>
                  <a:srgbClr val="FF0000"/>
                </a:solidFill>
                <a:latin typeface="Arial" charset="0"/>
              </a:rPr>
              <a:t>2 – </a:t>
            </a:r>
            <a:r>
              <a:rPr lang="en-US" sz="2800" b="1" i="1" dirty="0" smtClean="0">
                <a:solidFill>
                  <a:srgbClr val="FF0000"/>
                </a:solidFill>
                <a:latin typeface="Arial" charset="0"/>
              </a:rPr>
              <a:t>Point in </a:t>
            </a:r>
            <a:r>
              <a:rPr lang="en-US" sz="2800" b="1" i="1" dirty="0" smtClean="0">
                <a:solidFill>
                  <a:schemeClr val="tx1"/>
                </a:solidFill>
                <a:latin typeface="Arial" charset="0"/>
              </a:rPr>
              <a:t>time</a:t>
            </a:r>
            <a:r>
              <a:rPr lang="en-US" sz="2800" b="1" i="1" dirty="0" smtClean="0">
                <a:solidFill>
                  <a:srgbClr val="FF0000"/>
                </a:solidFill>
                <a:latin typeface="Arial" charset="0"/>
              </a:rPr>
              <a:t> accessed</a:t>
            </a:r>
            <a:endParaRPr lang="en-US" sz="2800" b="1" dirty="0" smtClean="0">
              <a:solidFill>
                <a:srgbClr val="FF0000"/>
              </a:solidFill>
              <a:latin typeface="Arial" charset="0"/>
            </a:endParaRPr>
          </a:p>
        </p:txBody>
      </p:sp>
      <p:grpSp>
        <p:nvGrpSpPr>
          <p:cNvPr id="2" name="Group 3"/>
          <p:cNvGrpSpPr>
            <a:grpSpLocks/>
          </p:cNvGrpSpPr>
          <p:nvPr/>
        </p:nvGrpSpPr>
        <p:grpSpPr bwMode="auto">
          <a:xfrm>
            <a:off x="6705600" y="4800600"/>
            <a:ext cx="2057400" cy="1676400"/>
            <a:chOff x="4224" y="3024"/>
            <a:chExt cx="1296" cy="1056"/>
          </a:xfrm>
        </p:grpSpPr>
        <p:sp>
          <p:nvSpPr>
            <p:cNvPr id="15365"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5366"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5367"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5364" name="Rectangle 9"/>
          <p:cNvSpPr>
            <a:spLocks noChangeArrowheads="1"/>
          </p:cNvSpPr>
          <p:nvPr/>
        </p:nvSpPr>
        <p:spPr bwMode="auto">
          <a:xfrm>
            <a:off x="762000" y="1917918"/>
            <a:ext cx="7620000" cy="1815882"/>
          </a:xfrm>
          <a:prstGeom prst="rect">
            <a:avLst/>
          </a:prstGeom>
          <a:noFill/>
          <a:ln w="9525" algn="ctr">
            <a:noFill/>
            <a:miter lim="800000"/>
            <a:headEnd/>
            <a:tailEnd/>
          </a:ln>
        </p:spPr>
        <p:txBody>
          <a:bodyPr>
            <a:spAutoFit/>
          </a:bodyPr>
          <a:lstStyle/>
          <a:p>
            <a:endParaRPr lang="en-US" sz="2800" i="0" dirty="0" smtClean="0">
              <a:solidFill>
                <a:srgbClr val="FF0000"/>
              </a:solidFill>
            </a:endParaRPr>
          </a:p>
          <a:p>
            <a:r>
              <a:rPr lang="en-US" sz="2800" i="0" dirty="0" smtClean="0">
                <a:solidFill>
                  <a:srgbClr val="FF0000"/>
                </a:solidFill>
              </a:rPr>
              <a:t>To </a:t>
            </a:r>
            <a:r>
              <a:rPr lang="en-US" sz="2800" i="0" dirty="0">
                <a:solidFill>
                  <a:srgbClr val="FF0000"/>
                </a:solidFill>
              </a:rPr>
              <a:t>allow another person to </a:t>
            </a:r>
            <a:endParaRPr lang="en-US" sz="2800" i="0" dirty="0" smtClean="0">
              <a:solidFill>
                <a:srgbClr val="FF0000"/>
              </a:solidFill>
            </a:endParaRPr>
          </a:p>
          <a:p>
            <a:r>
              <a:rPr lang="en-US" sz="2800" i="0" dirty="0" smtClean="0">
                <a:solidFill>
                  <a:srgbClr val="FF0000"/>
                </a:solidFill>
              </a:rPr>
              <a:t>quickly locate your sources.</a:t>
            </a:r>
            <a:r>
              <a:rPr lang="en-US" sz="2800" i="0" dirty="0">
                <a:solidFill>
                  <a:srgbClr val="FF0000"/>
                </a:solidFill>
              </a:rPr>
              <a:t/>
            </a:r>
            <a:br>
              <a:rPr lang="en-US" sz="2800" i="0" dirty="0">
                <a:solidFill>
                  <a:srgbClr val="FF0000"/>
                </a:solidFill>
              </a:rPr>
            </a:br>
            <a:endParaRPr lang="en-US" sz="2800" i="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914400" y="1143000"/>
            <a:ext cx="7391400" cy="3505200"/>
          </a:xfrm>
          <a:prstGeom prst="foldedCorner">
            <a:avLst>
              <a:gd name="adj" fmla="val 12500"/>
            </a:avLst>
          </a:prstGeom>
          <a:solidFill>
            <a:schemeClr val="tx1"/>
          </a:solidFill>
          <a:ln w="9525">
            <a:noFill/>
            <a:round/>
            <a:headEnd/>
            <a:tailEnd/>
          </a:ln>
        </p:spPr>
        <p:txBody>
          <a:bodyPr wrap="none" anchor="ctr"/>
          <a:lstStyle/>
          <a:p>
            <a:endParaRPr lang="en-CA"/>
          </a:p>
        </p:txBody>
      </p:sp>
      <p:sp>
        <p:nvSpPr>
          <p:cNvPr id="16387" name="Rectangle 3"/>
          <p:cNvSpPr>
            <a:spLocks noGrp="1" noChangeArrowheads="1"/>
          </p:cNvSpPr>
          <p:nvPr>
            <p:ph type="title" idx="4294967295"/>
          </p:nvPr>
        </p:nvSpPr>
        <p:spPr>
          <a:xfrm>
            <a:off x="1447800" y="2895600"/>
            <a:ext cx="6477000" cy="1295400"/>
          </a:xfrm>
        </p:spPr>
        <p:txBody>
          <a:bodyPr/>
          <a:lstStyle/>
          <a:p>
            <a:pPr algn="l" eaLnBrk="1" hangingPunct="1"/>
            <a:r>
              <a:rPr lang="en-US" sz="1800" b="1" smtClean="0">
                <a:solidFill>
                  <a:srgbClr val="FF0000"/>
                </a:solidFill>
                <a:latin typeface="Arial" charset="0"/>
              </a:rPr>
              <a:t/>
            </a:r>
            <a:br>
              <a:rPr lang="en-US" sz="1800" b="1" smtClean="0">
                <a:solidFill>
                  <a:srgbClr val="FF0000"/>
                </a:solidFill>
                <a:latin typeface="Arial" charset="0"/>
              </a:rPr>
            </a:br>
            <a:r>
              <a:rPr lang="en-US" sz="1800" b="1" smtClean="0">
                <a:solidFill>
                  <a:srgbClr val="FF0000"/>
                </a:solidFill>
                <a:latin typeface="Arial" charset="0"/>
              </a:rPr>
              <a:t>Kirsh, S. J. (2006). Cartoon violence and aggression in 	youth. </a:t>
            </a:r>
            <a:r>
              <a:rPr lang="en-US" sz="1800" b="1" i="1" smtClean="0">
                <a:solidFill>
                  <a:srgbClr val="FF0000"/>
                </a:solidFill>
                <a:latin typeface="Arial" charset="0"/>
              </a:rPr>
              <a:t>Aggression and Violent Behavior, 11</a:t>
            </a:r>
            <a:r>
              <a:rPr lang="en-US" sz="1800" b="1" smtClean="0">
                <a:solidFill>
                  <a:srgbClr val="FF0000"/>
                </a:solidFill>
                <a:latin typeface="Arial" charset="0"/>
              </a:rPr>
              <a:t>(6), 	547-557. doi:10.1016/j.avb.2005.10.002</a:t>
            </a:r>
          </a:p>
        </p:txBody>
      </p:sp>
      <p:grpSp>
        <p:nvGrpSpPr>
          <p:cNvPr id="16388" name="Group 4"/>
          <p:cNvGrpSpPr>
            <a:grpSpLocks/>
          </p:cNvGrpSpPr>
          <p:nvPr/>
        </p:nvGrpSpPr>
        <p:grpSpPr bwMode="auto">
          <a:xfrm>
            <a:off x="6705600" y="4800600"/>
            <a:ext cx="2057400" cy="1676400"/>
            <a:chOff x="4224" y="3024"/>
            <a:chExt cx="1296" cy="1056"/>
          </a:xfrm>
        </p:grpSpPr>
        <p:sp>
          <p:nvSpPr>
            <p:cNvPr id="16401" name="Rectangle 5"/>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6402" name="Picture 6"/>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6403" name="Rectangle 7"/>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6389" name="Rectangle 10"/>
          <p:cNvSpPr>
            <a:spLocks noChangeArrowheads="1"/>
          </p:cNvSpPr>
          <p:nvPr/>
        </p:nvSpPr>
        <p:spPr bwMode="auto">
          <a:xfrm>
            <a:off x="3581400" y="2757488"/>
            <a:ext cx="2106613" cy="366712"/>
          </a:xfrm>
          <a:prstGeom prst="rect">
            <a:avLst/>
          </a:prstGeom>
          <a:noFill/>
          <a:ln w="9525" algn="ctr">
            <a:noFill/>
            <a:miter lim="800000"/>
            <a:headEnd/>
            <a:tailEnd/>
          </a:ln>
        </p:spPr>
        <p:txBody>
          <a:bodyPr>
            <a:spAutoFit/>
          </a:bodyPr>
          <a:lstStyle/>
          <a:p>
            <a:r>
              <a:rPr lang="en-US" sz="1800" i="0">
                <a:solidFill>
                  <a:srgbClr val="FF0000"/>
                </a:solidFill>
              </a:rPr>
              <a:t>References</a:t>
            </a:r>
          </a:p>
        </p:txBody>
      </p:sp>
      <p:sp>
        <p:nvSpPr>
          <p:cNvPr id="16390" name="Rectangle 11"/>
          <p:cNvSpPr>
            <a:spLocks noChangeArrowheads="1"/>
          </p:cNvSpPr>
          <p:nvPr/>
        </p:nvSpPr>
        <p:spPr bwMode="auto">
          <a:xfrm>
            <a:off x="1447800" y="1524000"/>
            <a:ext cx="6477000" cy="915988"/>
          </a:xfrm>
          <a:prstGeom prst="rect">
            <a:avLst/>
          </a:prstGeom>
          <a:noFill/>
          <a:ln w="9525" algn="ctr">
            <a:noFill/>
            <a:miter lim="800000"/>
            <a:headEnd/>
            <a:tailEnd/>
          </a:ln>
        </p:spPr>
        <p:txBody>
          <a:bodyPr>
            <a:spAutoFit/>
          </a:bodyPr>
          <a:lstStyle/>
          <a:p>
            <a:pPr algn="l"/>
            <a:r>
              <a:rPr lang="en-US" sz="1800" i="0" dirty="0">
                <a:solidFill>
                  <a:srgbClr val="FF0000"/>
                </a:solidFill>
              </a:rPr>
              <a:t>APA</a:t>
            </a:r>
            <a:r>
              <a:rPr lang="en-US" sz="1800" i="0" dirty="0">
                <a:solidFill>
                  <a:schemeClr val="bg1"/>
                </a:solidFill>
              </a:rPr>
              <a:t> uses the author-date in-text citation method</a:t>
            </a:r>
            <a:r>
              <a:rPr lang="en-US" sz="1800" i="0" dirty="0"/>
              <a:t> </a:t>
            </a:r>
            <a:r>
              <a:rPr lang="en-US" sz="1800" i="0" dirty="0">
                <a:solidFill>
                  <a:srgbClr val="FF0000"/>
                </a:solidFill>
              </a:rPr>
              <a:t>(</a:t>
            </a:r>
            <a:r>
              <a:rPr lang="en-US" sz="1800" i="0" dirty="0" err="1">
                <a:solidFill>
                  <a:srgbClr val="FF0000"/>
                </a:solidFill>
              </a:rPr>
              <a:t>Kirsh</a:t>
            </a:r>
            <a:r>
              <a:rPr lang="en-US" sz="1800" i="0" dirty="0">
                <a:solidFill>
                  <a:srgbClr val="FF0000"/>
                </a:solidFill>
              </a:rPr>
              <a:t>, 2006, p.550</a:t>
            </a:r>
            <a:r>
              <a:rPr lang="en-US" sz="1800" i="0" dirty="0">
                <a:solidFill>
                  <a:schemeClr val="bg1"/>
                </a:solidFill>
              </a:rPr>
              <a:t>). An alphabetical reference list appears at the end of your paper:</a:t>
            </a:r>
          </a:p>
        </p:txBody>
      </p:sp>
      <p:sp>
        <p:nvSpPr>
          <p:cNvPr id="16391" name="Line 12"/>
          <p:cNvSpPr>
            <a:spLocks noChangeShapeType="1"/>
          </p:cNvSpPr>
          <p:nvPr/>
        </p:nvSpPr>
        <p:spPr bwMode="auto">
          <a:xfrm flipV="1">
            <a:off x="838200" y="2514600"/>
            <a:ext cx="990600" cy="152400"/>
          </a:xfrm>
          <a:prstGeom prst="line">
            <a:avLst/>
          </a:prstGeom>
          <a:noFill/>
          <a:ln w="9525">
            <a:solidFill>
              <a:schemeClr val="bg1"/>
            </a:solidFill>
            <a:round/>
            <a:headEnd/>
            <a:tailEnd/>
          </a:ln>
        </p:spPr>
        <p:txBody>
          <a:bodyPr anchor="ctr"/>
          <a:lstStyle/>
          <a:p>
            <a:endParaRPr lang="en-CA"/>
          </a:p>
        </p:txBody>
      </p:sp>
      <p:sp>
        <p:nvSpPr>
          <p:cNvPr id="16392" name="Line 13"/>
          <p:cNvSpPr>
            <a:spLocks noChangeShapeType="1"/>
          </p:cNvSpPr>
          <p:nvPr/>
        </p:nvSpPr>
        <p:spPr bwMode="auto">
          <a:xfrm flipH="1" flipV="1">
            <a:off x="1828800" y="2514600"/>
            <a:ext cx="533400" cy="152400"/>
          </a:xfrm>
          <a:prstGeom prst="line">
            <a:avLst/>
          </a:prstGeom>
          <a:noFill/>
          <a:ln w="9525">
            <a:solidFill>
              <a:schemeClr val="bg1"/>
            </a:solidFill>
            <a:round/>
            <a:headEnd/>
            <a:tailEnd/>
          </a:ln>
        </p:spPr>
        <p:txBody>
          <a:bodyPr anchor="ctr"/>
          <a:lstStyle/>
          <a:p>
            <a:endParaRPr lang="en-CA"/>
          </a:p>
        </p:txBody>
      </p:sp>
      <p:sp>
        <p:nvSpPr>
          <p:cNvPr id="16393" name="Line 14"/>
          <p:cNvSpPr>
            <a:spLocks noChangeShapeType="1"/>
          </p:cNvSpPr>
          <p:nvPr/>
        </p:nvSpPr>
        <p:spPr bwMode="auto">
          <a:xfrm flipV="1">
            <a:off x="2362200" y="2514600"/>
            <a:ext cx="990600" cy="152400"/>
          </a:xfrm>
          <a:prstGeom prst="line">
            <a:avLst/>
          </a:prstGeom>
          <a:noFill/>
          <a:ln w="9525">
            <a:solidFill>
              <a:schemeClr val="bg1"/>
            </a:solidFill>
            <a:round/>
            <a:headEnd/>
            <a:tailEnd/>
          </a:ln>
        </p:spPr>
        <p:txBody>
          <a:bodyPr anchor="ctr"/>
          <a:lstStyle/>
          <a:p>
            <a:endParaRPr lang="en-CA"/>
          </a:p>
        </p:txBody>
      </p:sp>
      <p:sp>
        <p:nvSpPr>
          <p:cNvPr id="16394" name="Line 15"/>
          <p:cNvSpPr>
            <a:spLocks noChangeShapeType="1"/>
          </p:cNvSpPr>
          <p:nvPr/>
        </p:nvSpPr>
        <p:spPr bwMode="auto">
          <a:xfrm flipH="1" flipV="1">
            <a:off x="3352800" y="2514600"/>
            <a:ext cx="533400" cy="152400"/>
          </a:xfrm>
          <a:prstGeom prst="line">
            <a:avLst/>
          </a:prstGeom>
          <a:noFill/>
          <a:ln w="9525">
            <a:solidFill>
              <a:schemeClr val="bg1"/>
            </a:solidFill>
            <a:round/>
            <a:headEnd/>
            <a:tailEnd/>
          </a:ln>
        </p:spPr>
        <p:txBody>
          <a:bodyPr anchor="ctr"/>
          <a:lstStyle/>
          <a:p>
            <a:endParaRPr lang="en-CA"/>
          </a:p>
        </p:txBody>
      </p:sp>
      <p:sp>
        <p:nvSpPr>
          <p:cNvPr id="16395" name="Line 16"/>
          <p:cNvSpPr>
            <a:spLocks noChangeShapeType="1"/>
          </p:cNvSpPr>
          <p:nvPr/>
        </p:nvSpPr>
        <p:spPr bwMode="auto">
          <a:xfrm flipV="1">
            <a:off x="3886200" y="2514600"/>
            <a:ext cx="990600" cy="152400"/>
          </a:xfrm>
          <a:prstGeom prst="line">
            <a:avLst/>
          </a:prstGeom>
          <a:noFill/>
          <a:ln w="9525">
            <a:solidFill>
              <a:schemeClr val="bg1"/>
            </a:solidFill>
            <a:round/>
            <a:headEnd/>
            <a:tailEnd/>
          </a:ln>
        </p:spPr>
        <p:txBody>
          <a:bodyPr anchor="ctr"/>
          <a:lstStyle/>
          <a:p>
            <a:endParaRPr lang="en-CA"/>
          </a:p>
        </p:txBody>
      </p:sp>
      <p:sp>
        <p:nvSpPr>
          <p:cNvPr id="16396" name="Line 17"/>
          <p:cNvSpPr>
            <a:spLocks noChangeShapeType="1"/>
          </p:cNvSpPr>
          <p:nvPr/>
        </p:nvSpPr>
        <p:spPr bwMode="auto">
          <a:xfrm flipH="1" flipV="1">
            <a:off x="4876800" y="2514600"/>
            <a:ext cx="533400" cy="152400"/>
          </a:xfrm>
          <a:prstGeom prst="line">
            <a:avLst/>
          </a:prstGeom>
          <a:noFill/>
          <a:ln w="9525">
            <a:solidFill>
              <a:schemeClr val="bg1"/>
            </a:solidFill>
            <a:round/>
            <a:headEnd/>
            <a:tailEnd/>
          </a:ln>
        </p:spPr>
        <p:txBody>
          <a:bodyPr anchor="ctr"/>
          <a:lstStyle/>
          <a:p>
            <a:endParaRPr lang="en-CA"/>
          </a:p>
        </p:txBody>
      </p:sp>
      <p:sp>
        <p:nvSpPr>
          <p:cNvPr id="16397" name="Line 18"/>
          <p:cNvSpPr>
            <a:spLocks noChangeShapeType="1"/>
          </p:cNvSpPr>
          <p:nvPr/>
        </p:nvSpPr>
        <p:spPr bwMode="auto">
          <a:xfrm flipV="1">
            <a:off x="5410200" y="2514600"/>
            <a:ext cx="990600" cy="152400"/>
          </a:xfrm>
          <a:prstGeom prst="line">
            <a:avLst/>
          </a:prstGeom>
          <a:noFill/>
          <a:ln w="9525">
            <a:solidFill>
              <a:schemeClr val="bg1"/>
            </a:solidFill>
            <a:round/>
            <a:headEnd/>
            <a:tailEnd/>
          </a:ln>
        </p:spPr>
        <p:txBody>
          <a:bodyPr anchor="ctr"/>
          <a:lstStyle/>
          <a:p>
            <a:endParaRPr lang="en-CA"/>
          </a:p>
        </p:txBody>
      </p:sp>
      <p:sp>
        <p:nvSpPr>
          <p:cNvPr id="16398" name="Line 19"/>
          <p:cNvSpPr>
            <a:spLocks noChangeShapeType="1"/>
          </p:cNvSpPr>
          <p:nvPr/>
        </p:nvSpPr>
        <p:spPr bwMode="auto">
          <a:xfrm flipH="1" flipV="1">
            <a:off x="6400800" y="2514600"/>
            <a:ext cx="533400" cy="152400"/>
          </a:xfrm>
          <a:prstGeom prst="line">
            <a:avLst/>
          </a:prstGeom>
          <a:noFill/>
          <a:ln w="9525">
            <a:solidFill>
              <a:schemeClr val="bg1"/>
            </a:solidFill>
            <a:round/>
            <a:headEnd/>
            <a:tailEnd/>
          </a:ln>
        </p:spPr>
        <p:txBody>
          <a:bodyPr anchor="ctr"/>
          <a:lstStyle/>
          <a:p>
            <a:endParaRPr lang="en-CA"/>
          </a:p>
        </p:txBody>
      </p:sp>
      <p:sp>
        <p:nvSpPr>
          <p:cNvPr id="16399" name="Line 20"/>
          <p:cNvSpPr>
            <a:spLocks noChangeShapeType="1"/>
          </p:cNvSpPr>
          <p:nvPr/>
        </p:nvSpPr>
        <p:spPr bwMode="auto">
          <a:xfrm flipV="1">
            <a:off x="6934200" y="2514600"/>
            <a:ext cx="990600" cy="152400"/>
          </a:xfrm>
          <a:prstGeom prst="line">
            <a:avLst/>
          </a:prstGeom>
          <a:noFill/>
          <a:ln w="9525">
            <a:solidFill>
              <a:schemeClr val="bg1"/>
            </a:solidFill>
            <a:round/>
            <a:headEnd/>
            <a:tailEnd/>
          </a:ln>
        </p:spPr>
        <p:txBody>
          <a:bodyPr anchor="ctr"/>
          <a:lstStyle/>
          <a:p>
            <a:endParaRPr lang="en-CA"/>
          </a:p>
        </p:txBody>
      </p:sp>
      <p:sp>
        <p:nvSpPr>
          <p:cNvPr id="16400" name="Line 21"/>
          <p:cNvSpPr>
            <a:spLocks noChangeShapeType="1"/>
          </p:cNvSpPr>
          <p:nvPr/>
        </p:nvSpPr>
        <p:spPr bwMode="auto">
          <a:xfrm flipH="1" flipV="1">
            <a:off x="7924800" y="2514600"/>
            <a:ext cx="533400" cy="152400"/>
          </a:xfrm>
          <a:prstGeom prst="line">
            <a:avLst/>
          </a:prstGeom>
          <a:noFill/>
          <a:ln w="9525">
            <a:solidFill>
              <a:schemeClr val="bg1"/>
            </a:solidFill>
            <a:round/>
            <a:headEnd/>
            <a:tailEnd/>
          </a:ln>
        </p:spPr>
        <p:txBody>
          <a:bodyPr anchor="ctr"/>
          <a:lstStyle/>
          <a:p>
            <a:endParaRPr lang="en-C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914400" y="1219200"/>
            <a:ext cx="1447800" cy="2209800"/>
          </a:xfrm>
        </p:spPr>
        <p:txBody>
          <a:bodyPr/>
          <a:lstStyle/>
          <a:p>
            <a:pPr algn="l" eaLnBrk="1" hangingPunct="1"/>
            <a:r>
              <a:rPr lang="en-US" sz="1800" b="1" dirty="0" smtClean="0">
                <a:solidFill>
                  <a:srgbClr val="FF0000"/>
                </a:solidFill>
                <a:latin typeface="Arial" charset="0"/>
                <a:hlinkClick r:id="rId2"/>
              </a:rPr>
              <a:t>Avoiding Plagiarism Exercise: </a:t>
            </a:r>
            <a:br>
              <a:rPr lang="en-US" sz="1800" b="1" dirty="0" smtClean="0">
                <a:solidFill>
                  <a:srgbClr val="FF0000"/>
                </a:solidFill>
                <a:latin typeface="Arial" charset="0"/>
                <a:hlinkClick r:id="rId2"/>
              </a:rPr>
            </a:br>
            <a:r>
              <a:rPr lang="en-US" sz="1800" b="1" dirty="0" smtClean="0">
                <a:solidFill>
                  <a:srgbClr val="FF0000"/>
                </a:solidFill>
                <a:latin typeface="Arial" charset="0"/>
                <a:hlinkClick r:id="rId2"/>
              </a:rPr>
              <a:t/>
            </a:r>
            <a:br>
              <a:rPr lang="en-US" sz="1800" b="1" dirty="0" smtClean="0">
                <a:solidFill>
                  <a:srgbClr val="FF0000"/>
                </a:solidFill>
                <a:latin typeface="Arial" charset="0"/>
                <a:hlinkClick r:id="rId2"/>
              </a:rPr>
            </a:br>
            <a:r>
              <a:rPr lang="en-US" sz="1800" b="1" dirty="0" smtClean="0">
                <a:solidFill>
                  <a:srgbClr val="FF0000"/>
                </a:solidFill>
                <a:latin typeface="Arial" charset="0"/>
                <a:hlinkClick r:id="rId2"/>
              </a:rPr>
              <a:t>APA </a:t>
            </a:r>
            <a:br>
              <a:rPr lang="en-US" sz="1800" b="1" dirty="0" smtClean="0">
                <a:solidFill>
                  <a:srgbClr val="FF0000"/>
                </a:solidFill>
                <a:latin typeface="Arial" charset="0"/>
                <a:hlinkClick r:id="rId2"/>
              </a:rPr>
            </a:br>
            <a:r>
              <a:rPr lang="en-US" sz="1800" b="1" dirty="0" smtClean="0">
                <a:solidFill>
                  <a:srgbClr val="FF0000"/>
                </a:solidFill>
                <a:latin typeface="Arial" charset="0"/>
                <a:hlinkClick r:id="rId2"/>
              </a:rPr>
              <a:t>In-Text Citations</a:t>
            </a:r>
            <a:endParaRPr lang="en-US" sz="1800" b="1" dirty="0" smtClean="0">
              <a:solidFill>
                <a:srgbClr val="FF0000"/>
              </a:solidFill>
              <a:latin typeface="Arial" charset="0"/>
            </a:endParaRPr>
          </a:p>
        </p:txBody>
      </p:sp>
      <p:grpSp>
        <p:nvGrpSpPr>
          <p:cNvPr id="17411" name="Group 3"/>
          <p:cNvGrpSpPr>
            <a:grpSpLocks/>
          </p:cNvGrpSpPr>
          <p:nvPr/>
        </p:nvGrpSpPr>
        <p:grpSpPr bwMode="auto">
          <a:xfrm>
            <a:off x="6705600" y="4800600"/>
            <a:ext cx="2057400" cy="1676400"/>
            <a:chOff x="4224" y="3024"/>
            <a:chExt cx="1296" cy="1056"/>
          </a:xfrm>
        </p:grpSpPr>
        <p:sp>
          <p:nvSpPr>
            <p:cNvPr id="17413"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7414"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7415"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pic>
        <p:nvPicPr>
          <p:cNvPr id="17412" name="Picture 9" descr="PlagiarismExercise">
            <a:hlinkClick r:id="rId2"/>
          </p:cNvPr>
          <p:cNvPicPr>
            <a:picLocks noChangeAspect="1" noChangeArrowheads="1"/>
          </p:cNvPicPr>
          <p:nvPr/>
        </p:nvPicPr>
        <p:blipFill>
          <a:blip r:embed="rId4" cstate="print"/>
          <a:srcRect/>
          <a:stretch>
            <a:fillRect/>
          </a:stretch>
        </p:blipFill>
        <p:spPr bwMode="auto">
          <a:xfrm>
            <a:off x="2667000" y="1295400"/>
            <a:ext cx="3709988"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
          <p:cNvSpPr>
            <a:spLocks noGrp="1" noChangeArrowheads="1"/>
          </p:cNvSpPr>
          <p:nvPr>
            <p:ph type="body" idx="1"/>
          </p:nvPr>
        </p:nvSpPr>
        <p:spPr>
          <a:xfrm>
            <a:off x="914400" y="2895600"/>
            <a:ext cx="7543800" cy="3581400"/>
          </a:xfrm>
        </p:spPr>
        <p:txBody>
          <a:bodyPr/>
          <a:lstStyle/>
          <a:p>
            <a:pPr eaLnBrk="1" hangingPunct="1"/>
            <a:r>
              <a:rPr lang="en-US" sz="2800" b="1" dirty="0" smtClean="0">
                <a:latin typeface="Arial" charset="0"/>
              </a:rPr>
              <a:t>Generally know how to avoid plagiarism in essays and other </a:t>
            </a:r>
            <a:r>
              <a:rPr lang="en-US" sz="2800" b="1" dirty="0" smtClean="0">
                <a:solidFill>
                  <a:srgbClr val="FFC000"/>
                </a:solidFill>
                <a:latin typeface="Arial" charset="0"/>
              </a:rPr>
              <a:t>writing</a:t>
            </a:r>
            <a:r>
              <a:rPr lang="en-US" sz="2800" b="1" dirty="0" smtClean="0">
                <a:latin typeface="Arial" charset="0"/>
              </a:rPr>
              <a:t> assignments.</a:t>
            </a:r>
          </a:p>
          <a:p>
            <a:pPr eaLnBrk="1" hangingPunct="1"/>
            <a:endParaRPr lang="en-US" sz="1000" b="1" dirty="0" smtClean="0">
              <a:latin typeface="Arial" charset="0"/>
            </a:endParaRPr>
          </a:p>
          <a:p>
            <a:pPr eaLnBrk="1" hangingPunct="1"/>
            <a:r>
              <a:rPr lang="en-US" sz="2800" b="1" dirty="0" smtClean="0">
                <a:latin typeface="Arial" charset="0"/>
              </a:rPr>
              <a:t>Understand the </a:t>
            </a:r>
            <a:r>
              <a:rPr lang="en-US" sz="2800" b="1" dirty="0" smtClean="0">
                <a:solidFill>
                  <a:srgbClr val="FFC000"/>
                </a:solidFill>
                <a:latin typeface="Arial" charset="0"/>
              </a:rPr>
              <a:t>general</a:t>
            </a:r>
            <a:r>
              <a:rPr lang="en-US" sz="2800" b="1" dirty="0" smtClean="0">
                <a:latin typeface="Arial" charset="0"/>
              </a:rPr>
              <a:t> conventions of academic citation.</a:t>
            </a:r>
          </a:p>
        </p:txBody>
      </p:sp>
      <p:sp>
        <p:nvSpPr>
          <p:cNvPr id="3075" name="Rectangle 12"/>
          <p:cNvSpPr>
            <a:spLocks noGrp="1" noChangeArrowheads="1"/>
          </p:cNvSpPr>
          <p:nvPr>
            <p:ph type="title"/>
          </p:nvPr>
        </p:nvSpPr>
        <p:spPr>
          <a:xfrm>
            <a:off x="838200" y="1447800"/>
            <a:ext cx="7924800" cy="1143000"/>
          </a:xfrm>
        </p:spPr>
        <p:txBody>
          <a:bodyPr/>
          <a:lstStyle/>
          <a:p>
            <a:pPr algn="l" eaLnBrk="1" hangingPunct="1"/>
            <a:r>
              <a:rPr lang="en-US" sz="2800" b="1" i="1" dirty="0" smtClean="0">
                <a:latin typeface="Arial" charset="0"/>
              </a:rPr>
              <a:t>At the end of this workshop </a:t>
            </a:r>
            <a:br>
              <a:rPr lang="en-US" sz="2800" b="1" i="1" dirty="0" smtClean="0">
                <a:latin typeface="Arial" charset="0"/>
              </a:rPr>
            </a:br>
            <a:r>
              <a:rPr lang="en-US" sz="2800" b="1" i="1" dirty="0" smtClean="0">
                <a:latin typeface="Arial" charset="0"/>
              </a:rPr>
              <a:t>you should be able to:</a:t>
            </a:r>
          </a:p>
        </p:txBody>
      </p:sp>
      <p:grpSp>
        <p:nvGrpSpPr>
          <p:cNvPr id="3076" name="Group 13"/>
          <p:cNvGrpSpPr>
            <a:grpSpLocks/>
          </p:cNvGrpSpPr>
          <p:nvPr/>
        </p:nvGrpSpPr>
        <p:grpSpPr bwMode="auto">
          <a:xfrm>
            <a:off x="6705600" y="4800600"/>
            <a:ext cx="2057400" cy="1676400"/>
            <a:chOff x="4224" y="3024"/>
            <a:chExt cx="1296" cy="1056"/>
          </a:xfrm>
        </p:grpSpPr>
        <p:sp>
          <p:nvSpPr>
            <p:cNvPr id="3077" name="Rectangle 1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3078" name="Picture 1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3079" name="Rectangle 1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5800" y="2057400"/>
            <a:ext cx="8229600" cy="4114800"/>
          </a:xfrm>
        </p:spPr>
        <p:txBody>
          <a:bodyPr/>
          <a:lstStyle/>
          <a:p>
            <a:pPr algn="l" eaLnBrk="1" hangingPunct="1"/>
            <a:r>
              <a:rPr lang="en-US" sz="1800" b="1" dirty="0" smtClean="0">
                <a:solidFill>
                  <a:srgbClr val="FF0000"/>
                </a:solidFill>
                <a:latin typeface="Arial" charset="0"/>
              </a:rPr>
              <a:t>	        </a:t>
            </a: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chemeClr val="tx1"/>
                </a:solidFill>
                <a:latin typeface="Arial" charset="0"/>
              </a:rPr>
              <a:t>Copies of the citation manuals for reference:</a:t>
            </a:r>
            <a:r>
              <a:rPr lang="en-US" sz="2800" b="1" dirty="0" smtClean="0">
                <a:solidFill>
                  <a:srgbClr val="FF0000"/>
                </a:solidFill>
                <a:latin typeface="Arial" charset="0"/>
              </a:rPr>
              <a:t/>
            </a:r>
            <a:br>
              <a:rPr lang="en-US" sz="2800" b="1" dirty="0" smtClean="0">
                <a:solidFill>
                  <a:srgbClr val="FF0000"/>
                </a:solidFill>
                <a:latin typeface="Arial" charset="0"/>
              </a:rPr>
            </a:br>
            <a:r>
              <a:rPr lang="en-US" sz="1000" b="1" dirty="0" smtClean="0">
                <a:solidFill>
                  <a:srgbClr val="FF0000"/>
                </a:solidFill>
                <a:latin typeface="Arial" charset="0"/>
              </a:rPr>
              <a:t> </a:t>
            </a: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chemeClr val="tx1"/>
                </a:solidFill>
                <a:latin typeface="Arial" charset="0"/>
              </a:rPr>
              <a:t>APA </a:t>
            </a:r>
            <a:r>
              <a:rPr lang="en-US" sz="2800" b="1" i="1" dirty="0" smtClean="0">
                <a:solidFill>
                  <a:schemeClr val="tx1"/>
                </a:solidFill>
                <a:latin typeface="Arial" charset="0"/>
              </a:rPr>
              <a:t>Publication Manual </a:t>
            </a:r>
            <a:r>
              <a:rPr lang="en-US" sz="2800" b="1" dirty="0" smtClean="0">
                <a:solidFill>
                  <a:schemeClr val="tx1"/>
                </a:solidFill>
                <a:latin typeface="Arial" charset="0"/>
              </a:rPr>
              <a:t>(6th Edition)</a:t>
            </a: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		HIL-REFDSK </a:t>
            </a:r>
            <a:br>
              <a:rPr lang="en-US" sz="2800" b="1" dirty="0" smtClean="0">
                <a:solidFill>
                  <a:srgbClr val="FF0000"/>
                </a:solidFill>
                <a:latin typeface="Arial" charset="0"/>
              </a:rPr>
            </a:br>
            <a:r>
              <a:rPr lang="en-US" sz="2800" b="1" dirty="0" smtClean="0">
                <a:solidFill>
                  <a:srgbClr val="FF0000"/>
                </a:solidFill>
                <a:latin typeface="Arial" charset="0"/>
              </a:rPr>
              <a:t>		ENG-REF </a:t>
            </a:r>
            <a:br>
              <a:rPr lang="en-US" sz="2800" b="1" dirty="0" smtClean="0">
                <a:solidFill>
                  <a:srgbClr val="FF0000"/>
                </a:solidFill>
                <a:latin typeface="Arial" charset="0"/>
              </a:rPr>
            </a:br>
            <a:r>
              <a:rPr lang="en-US" sz="2800" b="1" dirty="0" smtClean="0">
                <a:solidFill>
                  <a:srgbClr val="FF0000"/>
                </a:solidFill>
                <a:latin typeface="Arial" charset="0"/>
              </a:rPr>
              <a:t>		SCI-REF </a:t>
            </a:r>
            <a:br>
              <a:rPr lang="en-US" sz="2800" b="1" dirty="0" smtClean="0">
                <a:solidFill>
                  <a:srgbClr val="FF0000"/>
                </a:solidFill>
                <a:latin typeface="Arial" charset="0"/>
              </a:rPr>
            </a:br>
            <a:r>
              <a:rPr lang="en-US" sz="2800" b="1" dirty="0" smtClean="0">
                <a:solidFill>
                  <a:srgbClr val="FF0000"/>
                </a:solidFill>
                <a:latin typeface="Arial" charset="0"/>
              </a:rPr>
              <a:t>		BF76.7 .P83 2010</a:t>
            </a:r>
          </a:p>
        </p:txBody>
      </p:sp>
      <p:grpSp>
        <p:nvGrpSpPr>
          <p:cNvPr id="18435" name="Group 3"/>
          <p:cNvGrpSpPr>
            <a:grpSpLocks/>
          </p:cNvGrpSpPr>
          <p:nvPr/>
        </p:nvGrpSpPr>
        <p:grpSpPr bwMode="auto">
          <a:xfrm>
            <a:off x="6705600" y="4800600"/>
            <a:ext cx="2057400" cy="1676400"/>
            <a:chOff x="4224" y="3024"/>
            <a:chExt cx="1296" cy="1056"/>
          </a:xfrm>
        </p:grpSpPr>
        <p:sp>
          <p:nvSpPr>
            <p:cNvPr id="1843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8440"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844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8436" name="Rectangle 9"/>
          <p:cNvSpPr>
            <a:spLocks noChangeArrowheads="1"/>
          </p:cNvSpPr>
          <p:nvPr/>
        </p:nvSpPr>
        <p:spPr bwMode="auto">
          <a:xfrm>
            <a:off x="685800" y="1295400"/>
            <a:ext cx="8458200" cy="523220"/>
          </a:xfrm>
          <a:prstGeom prst="rect">
            <a:avLst/>
          </a:prstGeom>
          <a:noFill/>
          <a:ln w="9525" algn="ctr">
            <a:noFill/>
            <a:miter lim="800000"/>
            <a:headEnd/>
            <a:tailEnd/>
          </a:ln>
        </p:spPr>
        <p:txBody>
          <a:bodyPr wrap="square">
            <a:spAutoFit/>
          </a:bodyPr>
          <a:lstStyle/>
          <a:p>
            <a:pPr algn="l"/>
            <a:r>
              <a:rPr lang="en-US" sz="2800" dirty="0">
                <a:solidFill>
                  <a:srgbClr val="FF0000"/>
                </a:solidFill>
              </a:rPr>
              <a:t>For </a:t>
            </a:r>
            <a:r>
              <a:rPr lang="en-US" sz="2800" dirty="0" smtClean="0">
                <a:solidFill>
                  <a:srgbClr val="FF0000"/>
                </a:solidFill>
              </a:rPr>
              <a:t>standard styles, </a:t>
            </a:r>
            <a:r>
              <a:rPr lang="en-US" sz="2800" dirty="0">
                <a:solidFill>
                  <a:srgbClr val="FF0000"/>
                </a:solidFill>
              </a:rPr>
              <a:t>the library provides:</a:t>
            </a:r>
          </a:p>
        </p:txBody>
      </p:sp>
      <p:pic>
        <p:nvPicPr>
          <p:cNvPr id="18437" name="Picture 11" descr="APAcitation2007 1">
            <a:hlinkClick r:id="rId3"/>
          </p:cNvPr>
          <p:cNvPicPr>
            <a:picLocks noChangeAspect="1" noChangeArrowheads="1"/>
          </p:cNvPicPr>
          <p:nvPr/>
        </p:nvPicPr>
        <p:blipFill>
          <a:blip r:embed="rId4" cstate="print"/>
          <a:srcRect/>
          <a:stretch>
            <a:fillRect/>
          </a:stretch>
        </p:blipFill>
        <p:spPr bwMode="auto">
          <a:xfrm>
            <a:off x="990600" y="2057400"/>
            <a:ext cx="1060450" cy="1371600"/>
          </a:xfrm>
          <a:prstGeom prst="rect">
            <a:avLst/>
          </a:prstGeom>
          <a:noFill/>
          <a:ln w="9525">
            <a:noFill/>
            <a:miter lim="800000"/>
            <a:headEnd/>
            <a:tailEnd/>
          </a:ln>
        </p:spPr>
      </p:pic>
      <p:pic>
        <p:nvPicPr>
          <p:cNvPr id="18438" name="Picture 12" descr="APAManualCover"/>
          <p:cNvPicPr>
            <a:picLocks noChangeAspect="1" noChangeArrowheads="1"/>
          </p:cNvPicPr>
          <p:nvPr/>
        </p:nvPicPr>
        <p:blipFill>
          <a:blip r:embed="rId5" cstate="print"/>
          <a:srcRect/>
          <a:stretch>
            <a:fillRect/>
          </a:stretch>
        </p:blipFill>
        <p:spPr bwMode="auto">
          <a:xfrm>
            <a:off x="1219200" y="4829175"/>
            <a:ext cx="941388" cy="1343025"/>
          </a:xfrm>
          <a:prstGeom prst="rect">
            <a:avLst/>
          </a:prstGeom>
          <a:noFill/>
          <a:ln w="9525">
            <a:noFill/>
            <a:miter lim="800000"/>
            <a:headEnd/>
            <a:tailEnd/>
          </a:ln>
        </p:spPr>
      </p:pic>
      <p:sp>
        <p:nvSpPr>
          <p:cNvPr id="10" name="Rectangle 9"/>
          <p:cNvSpPr/>
          <p:nvPr/>
        </p:nvSpPr>
        <p:spPr>
          <a:xfrm>
            <a:off x="2286000" y="1905506"/>
            <a:ext cx="4572000" cy="1384995"/>
          </a:xfrm>
          <a:prstGeom prst="rect">
            <a:avLst/>
          </a:prstGeom>
        </p:spPr>
        <p:txBody>
          <a:bodyPr>
            <a:spAutoFit/>
          </a:bodyPr>
          <a:lstStyle/>
          <a:p>
            <a:pPr algn="l"/>
            <a:r>
              <a:rPr lang="en-US" sz="2800" dirty="0" smtClean="0">
                <a:solidFill>
                  <a:srgbClr val="FF0000"/>
                </a:solidFill>
                <a:hlinkClick r:id="rId3"/>
              </a:rPr>
              <a:t>Websites/handouts on reference lists &amp; in-text citations, with </a:t>
            </a:r>
            <a:r>
              <a:rPr lang="en-US" sz="2800" dirty="0" smtClean="0">
                <a:solidFill>
                  <a:srgbClr val="FFC000"/>
                </a:solidFill>
                <a:hlinkClick r:id="rId3"/>
              </a:rPr>
              <a:t>examples</a:t>
            </a:r>
            <a:r>
              <a:rPr lang="en-US" sz="2800" dirty="0" smtClean="0">
                <a:solidFill>
                  <a:srgbClr val="FF0000"/>
                </a:solidFill>
                <a:hlinkClick r:id="rId3"/>
              </a:rPr>
              <a:t>  </a:t>
            </a:r>
            <a:endParaRPr lang="en-CA"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09600" y="1447800"/>
            <a:ext cx="8001000" cy="2971800"/>
          </a:xfrm>
        </p:spPr>
        <p:txBody>
          <a:bodyPr/>
          <a:lstStyle/>
          <a:p>
            <a:pPr eaLnBrk="1" hangingPunct="1"/>
            <a:r>
              <a:rPr lang="en-US" sz="2800" b="1" i="1" smtClean="0">
                <a:solidFill>
                  <a:schemeClr val="tx1"/>
                </a:solidFill>
                <a:latin typeface="Arial" charset="0"/>
              </a:rPr>
              <a:t>“If we want to understand how it is that people design skyscrapers, or write music, or write a </a:t>
            </a:r>
            <a:r>
              <a:rPr lang="en-US" sz="2800" b="1" smtClean="0">
                <a:solidFill>
                  <a:schemeClr val="tx1"/>
                </a:solidFill>
                <a:latin typeface="Arial" charset="0"/>
              </a:rPr>
              <a:t>New York Times</a:t>
            </a:r>
            <a:r>
              <a:rPr lang="en-US" sz="2800" b="1" i="1" smtClean="0">
                <a:solidFill>
                  <a:schemeClr val="tx1"/>
                </a:solidFill>
                <a:latin typeface="Arial" charset="0"/>
              </a:rPr>
              <a:t> best seller, I think we need to acknowledge that nothing we design is ever truly novel—every creative effort contains vestiges of what we have experienced in the past.”</a:t>
            </a:r>
          </a:p>
        </p:txBody>
      </p:sp>
      <p:grpSp>
        <p:nvGrpSpPr>
          <p:cNvPr id="19459" name="Group 3"/>
          <p:cNvGrpSpPr>
            <a:grpSpLocks/>
          </p:cNvGrpSpPr>
          <p:nvPr/>
        </p:nvGrpSpPr>
        <p:grpSpPr bwMode="auto">
          <a:xfrm>
            <a:off x="6705600" y="4800600"/>
            <a:ext cx="2057400" cy="1676400"/>
            <a:chOff x="4224" y="3024"/>
            <a:chExt cx="1296" cy="1056"/>
          </a:xfrm>
        </p:grpSpPr>
        <p:sp>
          <p:nvSpPr>
            <p:cNvPr id="19462"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9463"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9464"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9460" name="Rectangle 9"/>
          <p:cNvSpPr>
            <a:spLocks noChangeArrowheads="1"/>
          </p:cNvSpPr>
          <p:nvPr/>
        </p:nvSpPr>
        <p:spPr bwMode="auto">
          <a:xfrm>
            <a:off x="1905000" y="5257800"/>
            <a:ext cx="4800600" cy="366713"/>
          </a:xfrm>
          <a:prstGeom prst="rect">
            <a:avLst/>
          </a:prstGeom>
          <a:noFill/>
          <a:ln w="9525">
            <a:noFill/>
            <a:miter lim="800000"/>
            <a:headEnd/>
            <a:tailEnd/>
          </a:ln>
        </p:spPr>
        <p:txBody>
          <a:bodyPr>
            <a:spAutoFit/>
          </a:bodyPr>
          <a:lstStyle/>
          <a:p>
            <a:pPr algn="l" eaLnBrk="0" hangingPunct="0">
              <a:buFontTx/>
              <a:buChar char="-"/>
            </a:pPr>
            <a:r>
              <a:rPr lang="en-US" sz="1800"/>
              <a:t> Richard L. Marsh, University of Georgia</a:t>
            </a:r>
            <a:endParaRPr lang="en-US" sz="1800" i="0"/>
          </a:p>
        </p:txBody>
      </p:sp>
      <p:sp>
        <p:nvSpPr>
          <p:cNvPr id="19461" name="AutoShape 10"/>
          <p:cNvSpPr>
            <a:spLocks noChangeArrowheads="1"/>
          </p:cNvSpPr>
          <p:nvPr/>
        </p:nvSpPr>
        <p:spPr bwMode="auto">
          <a:xfrm>
            <a:off x="457200" y="1143000"/>
            <a:ext cx="8305800" cy="3505200"/>
          </a:xfrm>
          <a:prstGeom prst="wedgeRoundRectCallout">
            <a:avLst>
              <a:gd name="adj1" fmla="val -31079"/>
              <a:gd name="adj2" fmla="val 65898"/>
              <a:gd name="adj3" fmla="val 16667"/>
            </a:avLst>
          </a:prstGeom>
          <a:noFill/>
          <a:ln w="38100" algn="ctr">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09600" y="1066800"/>
            <a:ext cx="8001000" cy="4191000"/>
          </a:xfrm>
        </p:spPr>
        <p:txBody>
          <a:bodyPr/>
          <a:lstStyle/>
          <a:p>
            <a:pPr eaLnBrk="1" hangingPunct="1"/>
            <a:r>
              <a:rPr lang="en-US" sz="2800" b="1" i="1" dirty="0" smtClean="0">
                <a:solidFill>
                  <a:schemeClr val="tx1"/>
                </a:solidFill>
                <a:latin typeface="Arial" charset="0"/>
              </a:rPr>
              <a:t>Are there no </a:t>
            </a:r>
            <a:r>
              <a:rPr lang="en-US" sz="2800" b="1" i="1" dirty="0" smtClean="0">
                <a:solidFill>
                  <a:srgbClr val="FFC000"/>
                </a:solidFill>
                <a:latin typeface="Arial" charset="0"/>
              </a:rPr>
              <a:t>original</a:t>
            </a:r>
            <a:r>
              <a:rPr lang="en-US" sz="2800" b="1" i="1" dirty="0" smtClean="0">
                <a:solidFill>
                  <a:schemeClr val="tx1"/>
                </a:solidFill>
                <a:latin typeface="Arial" charset="0"/>
              </a:rPr>
              <a:t> thoughts?</a:t>
            </a:r>
            <a:r>
              <a:rPr lang="en-US" sz="2800" b="1" dirty="0" smtClean="0">
                <a:solidFill>
                  <a:schemeClr val="tx1"/>
                </a:solidFill>
                <a:latin typeface="Arial" charset="0"/>
              </a:rPr>
              <a:t/>
            </a:r>
            <a:br>
              <a:rPr lang="en-US" sz="2800" b="1" dirty="0" smtClean="0">
                <a:solidFill>
                  <a:schemeClr val="tx1"/>
                </a:solidFill>
                <a:latin typeface="Arial" charset="0"/>
              </a:rPr>
            </a:br>
            <a:endParaRPr lang="en-US" sz="2800" b="1" dirty="0" smtClean="0">
              <a:solidFill>
                <a:srgbClr val="FF0000"/>
              </a:solidFill>
              <a:latin typeface="Arial" charset="0"/>
            </a:endParaRPr>
          </a:p>
        </p:txBody>
      </p:sp>
      <p:grpSp>
        <p:nvGrpSpPr>
          <p:cNvPr id="20483" name="Group 3"/>
          <p:cNvGrpSpPr>
            <a:grpSpLocks/>
          </p:cNvGrpSpPr>
          <p:nvPr/>
        </p:nvGrpSpPr>
        <p:grpSpPr bwMode="auto">
          <a:xfrm>
            <a:off x="6705600" y="4800600"/>
            <a:ext cx="2057400" cy="1676400"/>
            <a:chOff x="4224" y="3024"/>
            <a:chExt cx="1296" cy="1056"/>
          </a:xfrm>
        </p:grpSpPr>
        <p:sp>
          <p:nvSpPr>
            <p:cNvPr id="20484"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20485"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20486"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09600" y="1447800"/>
            <a:ext cx="8001000" cy="2971800"/>
          </a:xfrm>
        </p:spPr>
        <p:txBody>
          <a:bodyPr/>
          <a:lstStyle/>
          <a:p>
            <a:pPr eaLnBrk="1" hangingPunct="1"/>
            <a:r>
              <a:rPr lang="en-US" sz="2800" b="1" dirty="0" smtClean="0">
                <a:solidFill>
                  <a:srgbClr val="FF0000"/>
                </a:solidFill>
                <a:latin typeface="Arial" charset="0"/>
              </a:rPr>
              <a:t>Yes, but your thoughts are often influenced by ideas you have previously encountered.</a:t>
            </a:r>
          </a:p>
        </p:txBody>
      </p:sp>
      <p:grpSp>
        <p:nvGrpSpPr>
          <p:cNvPr id="2" name="Group 3"/>
          <p:cNvGrpSpPr>
            <a:grpSpLocks/>
          </p:cNvGrpSpPr>
          <p:nvPr/>
        </p:nvGrpSpPr>
        <p:grpSpPr bwMode="auto">
          <a:xfrm>
            <a:off x="6705600" y="4800600"/>
            <a:ext cx="2057400" cy="1676400"/>
            <a:chOff x="4224" y="3024"/>
            <a:chExt cx="1296" cy="1056"/>
          </a:xfrm>
        </p:grpSpPr>
        <p:sp>
          <p:nvSpPr>
            <p:cNvPr id="20484"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20485"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20486"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09600" y="1447800"/>
            <a:ext cx="8001000" cy="2971800"/>
          </a:xfrm>
        </p:spPr>
        <p:txBody>
          <a:bodyPr/>
          <a:lstStyle/>
          <a:p>
            <a:pPr eaLnBrk="1" hangingPunct="1"/>
            <a:r>
              <a:rPr lang="en-US" sz="2800" b="1" i="1" dirty="0" smtClean="0">
                <a:solidFill>
                  <a:schemeClr val="tx1"/>
                </a:solidFill>
                <a:latin typeface="Arial" charset="0"/>
              </a:rPr>
              <a:t>So do we need to worry about things we </a:t>
            </a:r>
            <a:br>
              <a:rPr lang="en-US" sz="2800" b="1" i="1" dirty="0" smtClean="0">
                <a:solidFill>
                  <a:schemeClr val="tx1"/>
                </a:solidFill>
                <a:latin typeface="Arial" charset="0"/>
              </a:rPr>
            </a:br>
            <a:r>
              <a:rPr lang="en-US" sz="2800" b="1" i="1" dirty="0" smtClean="0">
                <a:solidFill>
                  <a:schemeClr val="tx1"/>
                </a:solidFill>
                <a:latin typeface="Arial" charset="0"/>
              </a:rPr>
              <a:t>previously read, but that we </a:t>
            </a:r>
            <a:r>
              <a:rPr lang="en-US" sz="2800" b="1" i="1" dirty="0" smtClean="0">
                <a:solidFill>
                  <a:srgbClr val="FFC000"/>
                </a:solidFill>
                <a:latin typeface="Arial" charset="0"/>
              </a:rPr>
              <a:t>forgot</a:t>
            </a:r>
            <a:r>
              <a:rPr lang="en-US" sz="2800" b="1" i="1" dirty="0" smtClean="0">
                <a:solidFill>
                  <a:schemeClr val="tx1"/>
                </a:solidFill>
                <a:latin typeface="Arial" charset="0"/>
              </a:rPr>
              <a:t> we read?</a:t>
            </a:r>
            <a:endParaRPr lang="en-US" sz="2800" b="1" dirty="0" smtClean="0">
              <a:solidFill>
                <a:srgbClr val="FF0000"/>
              </a:solidFill>
              <a:latin typeface="Arial" charset="0"/>
            </a:endParaRPr>
          </a:p>
        </p:txBody>
      </p:sp>
      <p:grpSp>
        <p:nvGrpSpPr>
          <p:cNvPr id="21507" name="Group 3"/>
          <p:cNvGrpSpPr>
            <a:grpSpLocks/>
          </p:cNvGrpSpPr>
          <p:nvPr/>
        </p:nvGrpSpPr>
        <p:grpSpPr bwMode="auto">
          <a:xfrm>
            <a:off x="6705600" y="4800600"/>
            <a:ext cx="2057400" cy="1676400"/>
            <a:chOff x="4224" y="3024"/>
            <a:chExt cx="1296" cy="1056"/>
          </a:xfrm>
        </p:grpSpPr>
        <p:sp>
          <p:nvSpPr>
            <p:cNvPr id="21508"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21509"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21510"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09600" y="1447800"/>
            <a:ext cx="8001000" cy="2971800"/>
          </a:xfrm>
        </p:spPr>
        <p:txBody>
          <a:bodyPr/>
          <a:lstStyle/>
          <a:p>
            <a:pPr eaLnBrk="1" hangingPunct="1"/>
            <a:r>
              <a:rPr lang="en-US" sz="2800" b="1" dirty="0" smtClean="0">
                <a:solidFill>
                  <a:srgbClr val="FF0000"/>
                </a:solidFill>
                <a:latin typeface="Arial" charset="0"/>
              </a:rPr>
              <a:t>No, just </a:t>
            </a:r>
            <a:r>
              <a:rPr lang="en-US" sz="2800" b="1" dirty="0" smtClean="0">
                <a:solidFill>
                  <a:srgbClr val="FFC000"/>
                </a:solidFill>
                <a:latin typeface="Arial" charset="0"/>
              </a:rPr>
              <a:t>keep track of sources</a:t>
            </a:r>
            <a:r>
              <a:rPr lang="en-US" sz="2800" b="1" dirty="0" smtClean="0">
                <a:solidFill>
                  <a:srgbClr val="FF0000"/>
                </a:solidFill>
                <a:latin typeface="Arial" charset="0"/>
              </a:rPr>
              <a:t> </a:t>
            </a:r>
            <a:br>
              <a:rPr lang="en-US" sz="2800" b="1" dirty="0" smtClean="0">
                <a:solidFill>
                  <a:srgbClr val="FF0000"/>
                </a:solidFill>
                <a:latin typeface="Arial" charset="0"/>
              </a:rPr>
            </a:br>
            <a:r>
              <a:rPr lang="en-US" sz="2800" b="1" dirty="0" smtClean="0">
                <a:solidFill>
                  <a:srgbClr val="FF0000"/>
                </a:solidFill>
                <a:latin typeface="Arial" charset="0"/>
              </a:rPr>
              <a:t>during your research.</a:t>
            </a:r>
          </a:p>
        </p:txBody>
      </p:sp>
      <p:grpSp>
        <p:nvGrpSpPr>
          <p:cNvPr id="2" name="Group 3"/>
          <p:cNvGrpSpPr>
            <a:grpSpLocks/>
          </p:cNvGrpSpPr>
          <p:nvPr/>
        </p:nvGrpSpPr>
        <p:grpSpPr bwMode="auto">
          <a:xfrm>
            <a:off x="6705600" y="4800600"/>
            <a:ext cx="2057400" cy="1676400"/>
            <a:chOff x="4224" y="3024"/>
            <a:chExt cx="1296" cy="1056"/>
          </a:xfrm>
        </p:grpSpPr>
        <p:sp>
          <p:nvSpPr>
            <p:cNvPr id="21508"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21509"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21510"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1066800"/>
            <a:ext cx="7848600" cy="4572000"/>
          </a:xfrm>
        </p:spPr>
        <p:txBody>
          <a:bodyPr/>
          <a:lstStyle/>
          <a:p>
            <a:pPr algn="l" eaLnBrk="1" hangingPunct="1"/>
            <a:r>
              <a:rPr lang="en-US" sz="2800" b="1" dirty="0" smtClean="0">
                <a:solidFill>
                  <a:srgbClr val="FF0000"/>
                </a:solidFill>
                <a:latin typeface="Arial" charset="0"/>
              </a:rPr>
              <a:t>Tools to keep track of sources, and automatically create standard citations:</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i="1" dirty="0" smtClean="0">
                <a:solidFill>
                  <a:schemeClr val="tx1"/>
                </a:solidFill>
                <a:latin typeface="Arial" charset="0"/>
              </a:rPr>
              <a:t>- </a:t>
            </a:r>
            <a:r>
              <a:rPr lang="en-US" sz="2800" b="1" i="1" dirty="0" err="1" smtClean="0">
                <a:solidFill>
                  <a:schemeClr val="tx1"/>
                </a:solidFill>
                <a:latin typeface="Arial" charset="0"/>
                <a:hlinkClick r:id="rId2"/>
              </a:rPr>
              <a:t>RefWorks</a:t>
            </a:r>
            <a:r>
              <a:rPr lang="en-US" sz="2800" b="1" i="1" dirty="0" smtClean="0">
                <a:solidFill>
                  <a:schemeClr val="tx1"/>
                </a:solidFill>
                <a:latin typeface="Arial" charset="0"/>
                <a:hlinkClick r:id="rId2"/>
              </a:rPr>
              <a:t> </a:t>
            </a: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i="1" dirty="0" smtClean="0">
                <a:solidFill>
                  <a:schemeClr val="tx1"/>
                </a:solidFill>
                <a:latin typeface="Arial" charset="0"/>
              </a:rPr>
              <a:t>- </a:t>
            </a:r>
            <a:r>
              <a:rPr lang="en-US" sz="2800" b="1" i="1" dirty="0" smtClean="0">
                <a:solidFill>
                  <a:srgbClr val="FF0000"/>
                </a:solidFill>
                <a:latin typeface="Arial" charset="0"/>
                <a:hlinkClick r:id="rId3"/>
              </a:rPr>
              <a:t>Zotero</a:t>
            </a:r>
            <a:r>
              <a:rPr lang="en-US" sz="2800" b="1" dirty="0" smtClean="0">
                <a:solidFill>
                  <a:srgbClr val="FF0000"/>
                </a:solidFill>
                <a:latin typeface="Arial" charset="0"/>
              </a:rPr>
              <a:t>  (Firefox browser extension)</a:t>
            </a:r>
            <a:br>
              <a:rPr lang="en-US" sz="2800" b="1" dirty="0" smtClean="0">
                <a:solidFill>
                  <a:srgbClr val="FF0000"/>
                </a:solidFill>
                <a:latin typeface="Arial" charset="0"/>
              </a:rPr>
            </a:br>
            <a:r>
              <a:rPr lang="en-US" sz="2800" b="1" i="1" dirty="0" smtClean="0">
                <a:solidFill>
                  <a:schemeClr val="tx1"/>
                </a:solidFill>
                <a:latin typeface="Arial" charset="0"/>
              </a:rPr>
              <a:t>- </a:t>
            </a:r>
            <a:r>
              <a:rPr lang="en-US" sz="2800" b="1" dirty="0" smtClean="0">
                <a:solidFill>
                  <a:srgbClr val="FF0000"/>
                </a:solidFill>
                <a:latin typeface="Arial" charset="0"/>
              </a:rPr>
              <a:t>MS Word’s </a:t>
            </a:r>
            <a:r>
              <a:rPr lang="en-US" sz="2800" b="1" i="1" dirty="0" smtClean="0">
                <a:solidFill>
                  <a:srgbClr val="FF0000"/>
                </a:solidFill>
                <a:latin typeface="Arial" charset="0"/>
                <a:hlinkClick r:id="rId4"/>
              </a:rPr>
              <a:t>Citations &amp; Bibliography</a:t>
            </a:r>
            <a:r>
              <a:rPr lang="en-US" sz="2800" b="1" i="1" dirty="0" smtClean="0">
                <a:solidFill>
                  <a:srgbClr val="FF0000"/>
                </a:solidFill>
                <a:latin typeface="Arial" charset="0"/>
              </a:rPr>
              <a:t> </a:t>
            </a:r>
            <a:r>
              <a:rPr lang="en-US" sz="2800" b="1" dirty="0" smtClean="0">
                <a:solidFill>
                  <a:srgbClr val="FF0000"/>
                </a:solidFill>
                <a:latin typeface="Arial" charset="0"/>
              </a:rPr>
              <a:t>feature</a:t>
            </a:r>
            <a:br>
              <a:rPr lang="en-US" sz="2800" b="1" dirty="0" smtClean="0">
                <a:solidFill>
                  <a:srgbClr val="FF0000"/>
                </a:solidFill>
                <a:latin typeface="Arial" charset="0"/>
              </a:rPr>
            </a:br>
            <a:r>
              <a:rPr lang="en-US" sz="2800" b="1" i="1" dirty="0" smtClean="0">
                <a:solidFill>
                  <a:schemeClr val="tx1"/>
                </a:solidFill>
                <a:latin typeface="Arial" charset="0"/>
              </a:rPr>
              <a:t>- </a:t>
            </a:r>
            <a:r>
              <a:rPr lang="en-US" sz="2800" b="1" i="1" dirty="0" err="1" smtClean="0">
                <a:solidFill>
                  <a:schemeClr val="tx1"/>
                </a:solidFill>
                <a:latin typeface="Arial" charset="0"/>
                <a:hlinkClick r:id="rId5"/>
              </a:rPr>
              <a:t>QuickBib</a:t>
            </a:r>
            <a:r>
              <a:rPr lang="en-US" sz="2800" b="1" dirty="0" smtClean="0">
                <a:solidFill>
                  <a:srgbClr val="FF0000"/>
                </a:solidFill>
                <a:latin typeface="Arial" charset="0"/>
              </a:rPr>
              <a:t> (only available via the library’s CSA </a:t>
            </a:r>
            <a:r>
              <a:rPr lang="en-US" sz="2800" b="1" dirty="0" err="1" smtClean="0">
                <a:solidFill>
                  <a:srgbClr val="FF0000"/>
                </a:solidFill>
                <a:latin typeface="Arial" charset="0"/>
              </a:rPr>
              <a:t>Illumina</a:t>
            </a:r>
            <a:r>
              <a:rPr lang="en-US" sz="2800" b="1" dirty="0" smtClean="0">
                <a:solidFill>
                  <a:srgbClr val="FF0000"/>
                </a:solidFill>
                <a:latin typeface="Arial" charset="0"/>
              </a:rPr>
              <a:t> journal article databases) </a:t>
            </a:r>
            <a:br>
              <a:rPr lang="en-US" sz="2800" b="1" dirty="0" smtClean="0">
                <a:solidFill>
                  <a:srgbClr val="FF0000"/>
                </a:solidFill>
                <a:latin typeface="Arial" charset="0"/>
              </a:rPr>
            </a:br>
            <a:r>
              <a:rPr lang="en-US" sz="2800" b="1" i="1" dirty="0" smtClean="0">
                <a:solidFill>
                  <a:schemeClr val="tx1"/>
                </a:solidFill>
                <a:latin typeface="Arial" charset="0"/>
              </a:rPr>
              <a:t/>
            </a:r>
            <a:br>
              <a:rPr lang="en-US" sz="2800" b="1" i="1" dirty="0" smtClean="0">
                <a:solidFill>
                  <a:schemeClr val="tx1"/>
                </a:solidFill>
                <a:latin typeface="Arial" charset="0"/>
              </a:rPr>
            </a:br>
            <a:endParaRPr lang="en-US" sz="2800" b="1" i="1" dirty="0" smtClean="0">
              <a:solidFill>
                <a:schemeClr val="tx1"/>
              </a:solidFill>
              <a:latin typeface="Arial" charset="0"/>
            </a:endParaRPr>
          </a:p>
        </p:txBody>
      </p:sp>
      <p:grpSp>
        <p:nvGrpSpPr>
          <p:cNvPr id="22531" name="Group 3"/>
          <p:cNvGrpSpPr>
            <a:grpSpLocks/>
          </p:cNvGrpSpPr>
          <p:nvPr/>
        </p:nvGrpSpPr>
        <p:grpSpPr bwMode="auto">
          <a:xfrm>
            <a:off x="6705600" y="4800600"/>
            <a:ext cx="2057400" cy="1676400"/>
            <a:chOff x="4224" y="3024"/>
            <a:chExt cx="1296" cy="1056"/>
          </a:xfrm>
        </p:grpSpPr>
        <p:sp>
          <p:nvSpPr>
            <p:cNvPr id="22533"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22534" name="Picture 5"/>
            <p:cNvPicPr>
              <a:picLocks noChangeAspect="1" noChangeArrowheads="1"/>
            </p:cNvPicPr>
            <p:nvPr/>
          </p:nvPicPr>
          <p:blipFill>
            <a:blip r:embed="rId6" cstate="print"/>
            <a:srcRect/>
            <a:stretch>
              <a:fillRect/>
            </a:stretch>
          </p:blipFill>
          <p:spPr bwMode="auto">
            <a:xfrm>
              <a:off x="4272" y="3091"/>
              <a:ext cx="1200" cy="941"/>
            </a:xfrm>
            <a:prstGeom prst="rect">
              <a:avLst/>
            </a:prstGeom>
            <a:noFill/>
            <a:ln w="9525">
              <a:noFill/>
              <a:miter lim="800000"/>
              <a:headEnd/>
              <a:tailEnd/>
            </a:ln>
          </p:spPr>
        </p:pic>
        <p:sp>
          <p:nvSpPr>
            <p:cNvPr id="22535"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22532"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2"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12" name="Rectangle 11"/>
          <p:cNvSpPr/>
          <p:nvPr/>
        </p:nvSpPr>
        <p:spPr>
          <a:xfrm>
            <a:off x="1447800" y="2196405"/>
            <a:ext cx="6781800" cy="1384995"/>
          </a:xfrm>
          <a:prstGeom prst="rect">
            <a:avLst/>
          </a:prstGeom>
        </p:spPr>
        <p:txBody>
          <a:bodyPr wrap="square">
            <a:spAutoFit/>
          </a:bodyPr>
          <a:lstStyle/>
          <a:p>
            <a:pPr algn="l"/>
            <a:r>
              <a:rPr lang="en-US" sz="2800" i="0" dirty="0">
                <a:solidFill>
                  <a:srgbClr val="FF0000"/>
                </a:solidFill>
              </a:rPr>
              <a:t>Always </a:t>
            </a:r>
            <a:r>
              <a:rPr lang="en-US" sz="2800" i="0" dirty="0">
                <a:solidFill>
                  <a:srgbClr val="FFC000"/>
                </a:solidFill>
              </a:rPr>
              <a:t>double-check</a:t>
            </a:r>
            <a:r>
              <a:rPr lang="en-US" sz="2800" i="0" dirty="0">
                <a:solidFill>
                  <a:srgbClr val="FF0000"/>
                </a:solidFill>
              </a:rPr>
              <a:t> </a:t>
            </a:r>
            <a:r>
              <a:rPr lang="en-US" sz="2800" i="0" dirty="0" smtClean="0">
                <a:solidFill>
                  <a:srgbClr val="FF0000"/>
                </a:solidFill>
              </a:rPr>
              <a:t>automatically- generated bibliographies using an </a:t>
            </a:r>
            <a:r>
              <a:rPr lang="en-US" sz="2800" i="0" dirty="0">
                <a:solidFill>
                  <a:srgbClr val="FF0000"/>
                </a:solidFill>
              </a:rPr>
              <a:t>examples website or style </a:t>
            </a:r>
            <a:r>
              <a:rPr lang="en-US" sz="2800" i="0" dirty="0" smtClean="0">
                <a:solidFill>
                  <a:srgbClr val="FF0000"/>
                </a:solidFill>
              </a:rPr>
              <a:t>manual!</a:t>
            </a:r>
            <a:endParaRPr lang="en-CA" sz="2800" i="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14400" y="1219200"/>
            <a:ext cx="7391400" cy="3657600"/>
          </a:xfrm>
        </p:spPr>
        <p:txBody>
          <a:bodyPr/>
          <a:lstStyle/>
          <a:p>
            <a:pPr eaLnBrk="1" hangingPunct="1"/>
            <a:r>
              <a:rPr lang="en-CA" sz="4000" b="1" i="1" dirty="0" smtClean="0">
                <a:solidFill>
                  <a:srgbClr val="FF0000"/>
                </a:solidFill>
                <a:latin typeface="Arial" charset="0"/>
              </a:rPr>
              <a:t>Some Final Tips for </a:t>
            </a:r>
            <a:br>
              <a:rPr lang="en-CA" sz="4000" b="1" i="1" dirty="0" smtClean="0">
                <a:solidFill>
                  <a:srgbClr val="FF0000"/>
                </a:solidFill>
                <a:latin typeface="Arial" charset="0"/>
              </a:rPr>
            </a:br>
            <a:r>
              <a:rPr lang="en-CA" sz="4000" b="1" i="1" dirty="0" smtClean="0">
                <a:solidFill>
                  <a:srgbClr val="FF0000"/>
                </a:solidFill>
                <a:latin typeface="Arial" charset="0"/>
              </a:rPr>
              <a:t>Avoiding Plagiarism…</a:t>
            </a:r>
            <a:r>
              <a:rPr lang="en-US" sz="2800" b="1" i="1" dirty="0" smtClean="0">
                <a:solidFill>
                  <a:srgbClr val="FF0000"/>
                </a:solidFill>
                <a:latin typeface="Arial" charset="0"/>
              </a:rPr>
              <a:t/>
            </a:r>
            <a:br>
              <a:rPr lang="en-US" sz="2800" b="1" i="1" dirty="0" smtClean="0">
                <a:solidFill>
                  <a:srgbClr val="FF0000"/>
                </a:solidFill>
                <a:latin typeface="Arial" charset="0"/>
              </a:rPr>
            </a:br>
            <a:endParaRPr lang="en-US" sz="2800" b="1" i="1" dirty="0" smtClean="0">
              <a:solidFill>
                <a:schemeClr val="tx1"/>
              </a:solidFill>
              <a:latin typeface="Arial" charset="0"/>
            </a:endParaRPr>
          </a:p>
        </p:txBody>
      </p:sp>
      <p:sp>
        <p:nvSpPr>
          <p:cNvPr id="36867"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8"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2133600"/>
            <a:ext cx="7391400" cy="3048000"/>
          </a:xfrm>
        </p:spPr>
        <p:txBody>
          <a:bodyPr/>
          <a:lstStyle/>
          <a:p>
            <a:pPr eaLnBrk="1" hangingPunct="1"/>
            <a:r>
              <a:rPr lang="en-CA" sz="2800" b="1" dirty="0" smtClean="0">
                <a:solidFill>
                  <a:srgbClr val="FF0000"/>
                </a:solidFill>
                <a:latin typeface="Arial" charset="0"/>
              </a:rPr>
              <a:t>1: Start your research early. </a:t>
            </a:r>
            <a:br>
              <a:rPr lang="en-CA" sz="2800" b="1" dirty="0" smtClean="0">
                <a:solidFill>
                  <a:srgbClr val="FF0000"/>
                </a:solidFill>
                <a:latin typeface="Arial" charset="0"/>
              </a:rPr>
            </a:br>
            <a:r>
              <a:rPr lang="en-CA" sz="2800" b="1" dirty="0" smtClean="0">
                <a:solidFill>
                  <a:srgbClr val="FF0000"/>
                </a:solidFill>
                <a:latin typeface="Arial" charset="0"/>
              </a:rPr>
              <a:t/>
            </a:r>
            <a:br>
              <a:rPr lang="en-CA"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37891"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8"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09600" y="1143000"/>
            <a:ext cx="8001000" cy="2971800"/>
          </a:xfrm>
        </p:spPr>
        <p:txBody>
          <a:bodyPr/>
          <a:lstStyle/>
          <a:p>
            <a:pPr eaLnBrk="1" hangingPunct="1"/>
            <a:r>
              <a:rPr lang="en-US" sz="2800" b="1" dirty="0" smtClean="0">
                <a:solidFill>
                  <a:schemeClr val="tx1"/>
                </a:solidFill>
                <a:latin typeface="Arial" charset="0"/>
              </a:rPr>
              <a:t/>
            </a:r>
            <a:br>
              <a:rPr lang="en-US" sz="2800" b="1" dirty="0" smtClean="0">
                <a:solidFill>
                  <a:schemeClr val="tx1"/>
                </a:solidFill>
                <a:latin typeface="Arial" charset="0"/>
              </a:rPr>
            </a:br>
            <a:r>
              <a:rPr lang="en-US" sz="2800" b="1" dirty="0" smtClean="0">
                <a:solidFill>
                  <a:schemeClr val="tx1"/>
                </a:solidFill>
                <a:latin typeface="Arial" charset="0"/>
              </a:rPr>
              <a:t/>
            </a:r>
            <a:br>
              <a:rPr lang="en-US" sz="2800" b="1" dirty="0" smtClean="0">
                <a:solidFill>
                  <a:schemeClr val="tx1"/>
                </a:solidFill>
                <a:latin typeface="Arial" charset="0"/>
              </a:rPr>
            </a:br>
            <a:r>
              <a:rPr lang="en-US" sz="2800" b="1" dirty="0" smtClean="0">
                <a:solidFill>
                  <a:schemeClr val="tx1"/>
                </a:solidFill>
                <a:latin typeface="Arial" charset="0"/>
                <a:hlinkClick r:id="rId2"/>
              </a:rPr>
              <a:t>Plagiarism happens at university and beyond.</a:t>
            </a:r>
            <a:r>
              <a:rPr lang="en-US" sz="2800" b="1" dirty="0" smtClean="0">
                <a:solidFill>
                  <a:schemeClr val="tx1"/>
                </a:solidFill>
                <a:latin typeface="Arial" charset="0"/>
              </a:rPr>
              <a:t/>
            </a:r>
            <a:br>
              <a:rPr lang="en-US" sz="2800" b="1" dirty="0" smtClean="0">
                <a:solidFill>
                  <a:schemeClr val="tx1"/>
                </a:solidFill>
                <a:latin typeface="Arial" charset="0"/>
              </a:rPr>
            </a:br>
            <a:r>
              <a:rPr lang="en-US" sz="2800" b="1" dirty="0" smtClean="0">
                <a:solidFill>
                  <a:schemeClr val="tx1"/>
                </a:solidFill>
                <a:latin typeface="Arial" charset="0"/>
              </a:rPr>
              <a:t/>
            </a:r>
            <a:br>
              <a:rPr lang="en-US" sz="2800" b="1" dirty="0" smtClean="0">
                <a:solidFill>
                  <a:schemeClr val="tx1"/>
                </a:solidFill>
                <a:latin typeface="Arial" charset="0"/>
              </a:rPr>
            </a:br>
            <a:r>
              <a:rPr lang="en-US" sz="2800" b="1" dirty="0" smtClean="0">
                <a:solidFill>
                  <a:schemeClr val="tx1"/>
                </a:solidFill>
                <a:latin typeface="Arial" charset="0"/>
              </a:rPr>
              <a:t>Doesn’t everybody do it?</a:t>
            </a:r>
            <a:endParaRPr lang="en-US" sz="2800" b="1" i="1" dirty="0" smtClean="0">
              <a:solidFill>
                <a:srgbClr val="FF0000"/>
              </a:solidFill>
              <a:latin typeface="Arial" charset="0"/>
            </a:endParaRPr>
          </a:p>
        </p:txBody>
      </p:sp>
      <p:grpSp>
        <p:nvGrpSpPr>
          <p:cNvPr id="4099" name="Group 3"/>
          <p:cNvGrpSpPr>
            <a:grpSpLocks/>
          </p:cNvGrpSpPr>
          <p:nvPr/>
        </p:nvGrpSpPr>
        <p:grpSpPr bwMode="auto">
          <a:xfrm>
            <a:off x="6705600" y="4800600"/>
            <a:ext cx="2057400" cy="1676400"/>
            <a:chOff x="4224" y="3024"/>
            <a:chExt cx="1296" cy="1056"/>
          </a:xfrm>
        </p:grpSpPr>
        <p:sp>
          <p:nvSpPr>
            <p:cNvPr id="4100"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4101"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4102"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0" y="1219200"/>
            <a:ext cx="7620000" cy="3962400"/>
          </a:xfrm>
        </p:spPr>
        <p:txBody>
          <a:bodyPr/>
          <a:lstStyle/>
          <a:p>
            <a:pPr eaLnBrk="1" hangingPunct="1"/>
            <a:r>
              <a:rPr lang="en-CA" sz="2800" b="1" dirty="0" smtClean="0">
                <a:solidFill>
                  <a:srgbClr val="FF0000"/>
                </a:solidFill>
                <a:latin typeface="Arial" charset="0"/>
              </a:rPr>
              <a:t>2: Get </a:t>
            </a:r>
            <a:r>
              <a:rPr lang="en-CA" sz="3200" b="1" dirty="0" smtClean="0">
                <a:solidFill>
                  <a:srgbClr val="FF0000"/>
                </a:solidFill>
                <a:latin typeface="Arial" charset="0"/>
              </a:rPr>
              <a:t>full</a:t>
            </a:r>
            <a:r>
              <a:rPr lang="en-CA" sz="2800" b="1" dirty="0" smtClean="0">
                <a:solidFill>
                  <a:srgbClr val="FF0000"/>
                </a:solidFill>
                <a:latin typeface="Arial" charset="0"/>
              </a:rPr>
              <a:t> citations when doing research. </a:t>
            </a: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40963"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8"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1371600"/>
            <a:ext cx="7467600" cy="4572000"/>
          </a:xfrm>
        </p:spPr>
        <p:txBody>
          <a:bodyPr/>
          <a:lstStyle/>
          <a:p>
            <a:pPr eaLnBrk="1" hangingPunct="1"/>
            <a:r>
              <a:rPr lang="en-CA" sz="2800" b="1" dirty="0" smtClean="0">
                <a:solidFill>
                  <a:srgbClr val="FF0000"/>
                </a:solidFill>
                <a:latin typeface="Arial" charset="0"/>
              </a:rPr>
              <a:t>3: Paraphrase properly. </a:t>
            </a:r>
            <a:br>
              <a:rPr lang="en-CA" sz="2800" b="1" dirty="0" smtClean="0">
                <a:solidFill>
                  <a:srgbClr val="FF0000"/>
                </a:solidFill>
                <a:latin typeface="Arial" charset="0"/>
              </a:rPr>
            </a:br>
            <a:r>
              <a:rPr lang="en-CA" sz="2800" b="1" dirty="0" smtClean="0">
                <a:solidFill>
                  <a:srgbClr val="FF0000"/>
                </a:solidFill>
                <a:latin typeface="Arial" charset="0"/>
              </a:rPr>
              <a:t/>
            </a:r>
            <a:br>
              <a:rPr lang="en-CA"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41987"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8"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1371600"/>
            <a:ext cx="7467600" cy="4572000"/>
          </a:xfrm>
        </p:spPr>
        <p:txBody>
          <a:bodyPr/>
          <a:lstStyle/>
          <a:p>
            <a:pPr eaLnBrk="1" hangingPunct="1"/>
            <a:r>
              <a:rPr lang="en-CA" sz="2800" b="1" dirty="0" smtClean="0">
                <a:solidFill>
                  <a:srgbClr val="FF0000"/>
                </a:solidFill>
                <a:latin typeface="Arial" charset="0"/>
              </a:rPr>
              <a:t>4</a:t>
            </a:r>
            <a:r>
              <a:rPr lang="en-CA" sz="2800" b="1" dirty="0" smtClean="0">
                <a:solidFill>
                  <a:srgbClr val="FF0000"/>
                </a:solidFill>
                <a:latin typeface="Arial" charset="0"/>
              </a:rPr>
              <a:t>: Cite any text copied word-for-word, </a:t>
            </a:r>
            <a:br>
              <a:rPr lang="en-CA" sz="2800" b="1" dirty="0" smtClean="0">
                <a:solidFill>
                  <a:srgbClr val="FF0000"/>
                </a:solidFill>
                <a:latin typeface="Arial" charset="0"/>
              </a:rPr>
            </a:br>
            <a:r>
              <a:rPr lang="en-CA" sz="2800" b="1" dirty="0" smtClean="0">
                <a:solidFill>
                  <a:srgbClr val="FF0000"/>
                </a:solidFill>
                <a:latin typeface="Arial" charset="0"/>
              </a:rPr>
              <a:t>and use quotation marks. </a:t>
            </a:r>
            <a:r>
              <a:rPr lang="en-CA" sz="2800" b="1" dirty="0" smtClean="0">
                <a:solidFill>
                  <a:srgbClr val="FF0000"/>
                </a:solidFill>
                <a:latin typeface="Arial" charset="0"/>
              </a:rPr>
              <a:t/>
            </a:r>
            <a:br>
              <a:rPr lang="en-CA" sz="2800" b="1" dirty="0" smtClean="0">
                <a:solidFill>
                  <a:srgbClr val="FF0000"/>
                </a:solidFill>
                <a:latin typeface="Arial" charset="0"/>
              </a:rPr>
            </a:br>
            <a:r>
              <a:rPr lang="en-CA" sz="2800" b="1" dirty="0" smtClean="0">
                <a:solidFill>
                  <a:srgbClr val="FF0000"/>
                </a:solidFill>
                <a:latin typeface="Arial" charset="0"/>
              </a:rPr>
              <a:t/>
            </a:r>
            <a:br>
              <a:rPr lang="en-CA"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41987"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2"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1752600"/>
            <a:ext cx="7467600" cy="3733800"/>
          </a:xfrm>
        </p:spPr>
        <p:txBody>
          <a:bodyPr/>
          <a:lstStyle/>
          <a:p>
            <a:pPr algn="l" eaLnBrk="1" hangingPunct="1"/>
            <a:r>
              <a:rPr lang="en-CA" sz="2800" b="1" dirty="0" smtClean="0">
                <a:solidFill>
                  <a:srgbClr val="FF0000"/>
                </a:solidFill>
                <a:latin typeface="Arial" charset="0"/>
              </a:rPr>
              <a:t>5</a:t>
            </a:r>
            <a:r>
              <a:rPr lang="en-CA" sz="2800" b="1" dirty="0" smtClean="0">
                <a:solidFill>
                  <a:srgbClr val="FF0000"/>
                </a:solidFill>
                <a:latin typeface="Arial" charset="0"/>
              </a:rPr>
              <a:t>: </a:t>
            </a:r>
            <a:r>
              <a:rPr lang="en-CA" sz="2800" b="1" dirty="0" smtClean="0">
                <a:solidFill>
                  <a:srgbClr val="FF0000"/>
                </a:solidFill>
                <a:latin typeface="Arial" charset="0"/>
              </a:rPr>
              <a:t>Use paraphrases and quotes sparingly. </a:t>
            </a:r>
            <a:br>
              <a:rPr lang="en-CA" sz="2800" b="1" dirty="0" smtClean="0">
                <a:solidFill>
                  <a:srgbClr val="FF0000"/>
                </a:solidFill>
                <a:latin typeface="Arial" charset="0"/>
              </a:rPr>
            </a:br>
            <a:r>
              <a:rPr lang="en-CA" sz="2800" b="1" dirty="0" smtClean="0">
                <a:solidFill>
                  <a:srgbClr val="FF0000"/>
                </a:solidFill>
                <a:latin typeface="Arial" charset="0"/>
              </a:rPr>
              <a:t/>
            </a:r>
            <a:br>
              <a:rPr lang="en-CA"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43011"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8"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1752600"/>
            <a:ext cx="7467600" cy="3733800"/>
          </a:xfrm>
        </p:spPr>
        <p:txBody>
          <a:bodyPr/>
          <a:lstStyle/>
          <a:p>
            <a:pPr eaLnBrk="1" hangingPunct="1"/>
            <a:r>
              <a:rPr lang="en-CA" sz="2800" b="1" dirty="0" smtClean="0">
                <a:solidFill>
                  <a:srgbClr val="FF0000"/>
                </a:solidFill>
                <a:latin typeface="Arial" charset="0"/>
              </a:rPr>
              <a:t>6</a:t>
            </a:r>
            <a:r>
              <a:rPr lang="en-CA" sz="2800" b="1" dirty="0" smtClean="0">
                <a:solidFill>
                  <a:srgbClr val="FF0000"/>
                </a:solidFill>
                <a:latin typeface="Arial" charset="0"/>
              </a:rPr>
              <a:t>: </a:t>
            </a:r>
            <a:r>
              <a:rPr lang="en-CA" sz="2800" b="1" dirty="0" smtClean="0">
                <a:solidFill>
                  <a:srgbClr val="FF0000"/>
                </a:solidFill>
                <a:latin typeface="Arial" charset="0"/>
              </a:rPr>
              <a:t>Do not cite “common knowledge”.</a:t>
            </a:r>
            <a:br>
              <a:rPr lang="en-CA" sz="2800" b="1" dirty="0" smtClean="0">
                <a:solidFill>
                  <a:srgbClr val="FF0000"/>
                </a:solidFill>
                <a:latin typeface="Arial" charset="0"/>
              </a:rPr>
            </a:br>
            <a:r>
              <a:rPr lang="en-CA" sz="2800" b="1" dirty="0" smtClean="0">
                <a:solidFill>
                  <a:srgbClr val="FF0000"/>
                </a:solidFill>
                <a:latin typeface="Arial" charset="0"/>
              </a:rPr>
              <a:t/>
            </a:r>
            <a:br>
              <a:rPr lang="en-CA"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43011"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2"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3"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1752600"/>
            <a:ext cx="8077200" cy="3733800"/>
          </a:xfrm>
        </p:spPr>
        <p:txBody>
          <a:bodyPr/>
          <a:lstStyle/>
          <a:p>
            <a:pPr lvl="0" eaLnBrk="1" hangingPunct="1"/>
            <a:r>
              <a:rPr lang="en-CA" sz="2800" b="1" dirty="0" smtClean="0">
                <a:solidFill>
                  <a:srgbClr val="FF0000"/>
                </a:solidFill>
                <a:latin typeface="Arial" charset="0"/>
              </a:rPr>
              <a:t>7</a:t>
            </a:r>
            <a:r>
              <a:rPr lang="en-CA" sz="2800" b="1" dirty="0" smtClean="0">
                <a:solidFill>
                  <a:srgbClr val="FF0000"/>
                </a:solidFill>
                <a:latin typeface="Arial" charset="0"/>
              </a:rPr>
              <a:t>: </a:t>
            </a:r>
            <a:r>
              <a:rPr lang="en-US" sz="2800" b="1" kern="1200" dirty="0" smtClean="0">
                <a:solidFill>
                  <a:srgbClr val="FF0000"/>
                </a:solidFill>
                <a:latin typeface="Arial" charset="0"/>
                <a:ea typeface="+mn-ea"/>
                <a:cs typeface="+mn-cs"/>
              </a:rPr>
              <a:t>For specific help, visit the </a:t>
            </a:r>
            <a:r>
              <a:rPr lang="en-US" sz="2800" b="1" kern="1200" dirty="0" smtClean="0">
                <a:solidFill>
                  <a:srgbClr val="FF0000"/>
                </a:solidFill>
                <a:latin typeface="Arial" charset="0"/>
                <a:ea typeface="+mn-ea"/>
                <a:cs typeface="+mn-cs"/>
                <a:hlinkClick r:id="rId3"/>
              </a:rPr>
              <a:t>Writing Centre</a:t>
            </a:r>
            <a:r>
              <a:rPr lang="en-US" sz="2800" b="1" kern="1200" dirty="0" smtClean="0">
                <a:solidFill>
                  <a:srgbClr val="FF0000"/>
                </a:solidFill>
                <a:latin typeface="Arial" charset="0"/>
                <a:ea typeface="+mn-ea"/>
                <a:cs typeface="+mn-cs"/>
              </a:rPr>
              <a:t>.</a:t>
            </a:r>
            <a:r>
              <a:rPr lang="en-CA" sz="2800" b="1" dirty="0" smtClean="0">
                <a:solidFill>
                  <a:srgbClr val="FF0000"/>
                </a:solidFill>
                <a:latin typeface="Arial" charset="0"/>
              </a:rPr>
              <a:t/>
            </a:r>
            <a:br>
              <a:rPr lang="en-CA" sz="2800" b="1" dirty="0" smtClean="0">
                <a:solidFill>
                  <a:srgbClr val="FF0000"/>
                </a:solidFill>
                <a:latin typeface="Arial" charset="0"/>
              </a:rPr>
            </a:br>
            <a:r>
              <a:rPr lang="en-CA" sz="2800" b="1" dirty="0" smtClean="0">
                <a:solidFill>
                  <a:srgbClr val="FF0000"/>
                </a:solidFill>
                <a:latin typeface="Arial" charset="0"/>
              </a:rPr>
              <a:t/>
            </a:r>
            <a:br>
              <a:rPr lang="en-CA"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endParaRPr lang="en-US" sz="2800" b="1" i="1" dirty="0" smtClean="0">
              <a:solidFill>
                <a:schemeClr val="tx1"/>
              </a:solidFill>
              <a:latin typeface="Arial" charset="0"/>
            </a:endParaRPr>
          </a:p>
        </p:txBody>
      </p:sp>
      <p:sp>
        <p:nvSpPr>
          <p:cNvPr id="43011" name="TextBox 10"/>
          <p:cNvSpPr txBox="1">
            <a:spLocks noChangeArrowheads="1"/>
          </p:cNvSpPr>
          <p:nvPr/>
        </p:nvSpPr>
        <p:spPr bwMode="auto">
          <a:xfrm>
            <a:off x="-914400" y="1295400"/>
            <a:ext cx="184150" cy="830263"/>
          </a:xfrm>
          <a:prstGeom prst="rect">
            <a:avLst/>
          </a:prstGeom>
          <a:noFill/>
          <a:ln w="9525">
            <a:noFill/>
            <a:miter lim="800000"/>
            <a:headEnd/>
            <a:tailEnd/>
          </a:ln>
        </p:spPr>
        <p:txBody>
          <a:bodyPr wrap="none">
            <a:spAutoFit/>
          </a:bodyPr>
          <a:lstStyle/>
          <a:p>
            <a:endParaRPr lang="en-CA"/>
          </a:p>
        </p:txBody>
      </p:sp>
      <p:grpSp>
        <p:nvGrpSpPr>
          <p:cNvPr id="2" name="Group 3"/>
          <p:cNvGrpSpPr>
            <a:grpSpLocks/>
          </p:cNvGrpSpPr>
          <p:nvPr/>
        </p:nvGrpSpPr>
        <p:grpSpPr bwMode="auto">
          <a:xfrm>
            <a:off x="6705600" y="4800600"/>
            <a:ext cx="2057400" cy="1676400"/>
            <a:chOff x="4224" y="3024"/>
            <a:chExt cx="1296" cy="1056"/>
          </a:xfrm>
        </p:grpSpPr>
        <p:sp>
          <p:nvSpPr>
            <p:cNvPr id="9"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10" name="Picture 5"/>
            <p:cNvPicPr>
              <a:picLocks noChangeAspect="1" noChangeArrowheads="1"/>
            </p:cNvPicPr>
            <p:nvPr/>
          </p:nvPicPr>
          <p:blipFill>
            <a:blip r:embed="rId4" cstate="print"/>
            <a:srcRect/>
            <a:stretch>
              <a:fillRect/>
            </a:stretch>
          </p:blipFill>
          <p:spPr bwMode="auto">
            <a:xfrm>
              <a:off x="4272" y="3091"/>
              <a:ext cx="1200" cy="941"/>
            </a:xfrm>
            <a:prstGeom prst="rect">
              <a:avLst/>
            </a:prstGeom>
            <a:noFill/>
            <a:ln w="9525">
              <a:noFill/>
              <a:miter lim="800000"/>
              <a:headEnd/>
              <a:tailEnd/>
            </a:ln>
          </p:spPr>
        </p:pic>
        <p:sp>
          <p:nvSpPr>
            <p:cNvPr id="11"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914400"/>
            <a:ext cx="7696200" cy="1600200"/>
          </a:xfrm>
        </p:spPr>
        <p:txBody>
          <a:bodyPr/>
          <a:lstStyle/>
          <a:p>
            <a:pPr algn="l" eaLnBrk="1" hangingPunct="1"/>
            <a:r>
              <a:rPr lang="en-US" sz="2800" b="1" dirty="0" smtClean="0">
                <a:solidFill>
                  <a:srgbClr val="FF0000"/>
                </a:solidFill>
                <a:latin typeface="Arial" charset="0"/>
              </a:rPr>
              <a:t>For more information see: </a:t>
            </a:r>
            <a:br>
              <a:rPr lang="en-US" sz="2800" b="1" dirty="0" smtClean="0">
                <a:solidFill>
                  <a:srgbClr val="FF0000"/>
                </a:solidFill>
                <a:latin typeface="Arial" charset="0"/>
              </a:rPr>
            </a:br>
            <a:r>
              <a:rPr lang="en-US" sz="1800" b="1" dirty="0" smtClean="0">
                <a:solidFill>
                  <a:srgbClr val="FF0000"/>
                </a:solidFill>
                <a:latin typeface="Arial" charset="0"/>
              </a:rPr>
              <a:t/>
            </a:r>
            <a:br>
              <a:rPr lang="en-US" sz="1800" b="1" dirty="0" smtClean="0">
                <a:solidFill>
                  <a:srgbClr val="FF0000"/>
                </a:solidFill>
                <a:latin typeface="Arial" charset="0"/>
              </a:rPr>
            </a:br>
            <a:endParaRPr lang="en-US" sz="1800" b="1" i="1" dirty="0" smtClean="0">
              <a:solidFill>
                <a:srgbClr val="FF0000"/>
              </a:solidFill>
              <a:latin typeface="Arial" charset="0"/>
            </a:endParaRPr>
          </a:p>
        </p:txBody>
      </p:sp>
      <p:pic>
        <p:nvPicPr>
          <p:cNvPr id="23556" name="Picture 9" descr="Plagiarism 2007 1">
            <a:hlinkClick r:id="rId2"/>
          </p:cNvPr>
          <p:cNvPicPr>
            <a:picLocks noChangeAspect="1" noChangeArrowheads="1"/>
          </p:cNvPicPr>
          <p:nvPr/>
        </p:nvPicPr>
        <p:blipFill>
          <a:blip r:embed="rId3" cstate="print"/>
          <a:srcRect/>
          <a:stretch>
            <a:fillRect/>
          </a:stretch>
        </p:blipFill>
        <p:spPr bwMode="auto">
          <a:xfrm>
            <a:off x="685800" y="2133600"/>
            <a:ext cx="1676400" cy="2168477"/>
          </a:xfrm>
          <a:prstGeom prst="rect">
            <a:avLst/>
          </a:prstGeom>
          <a:noFill/>
          <a:ln w="9525">
            <a:noFill/>
            <a:miter lim="800000"/>
            <a:headEnd/>
            <a:tailEnd/>
          </a:ln>
        </p:spPr>
      </p:pic>
      <p:sp>
        <p:nvSpPr>
          <p:cNvPr id="23557" name="Rectangle 10"/>
          <p:cNvSpPr>
            <a:spLocks noChangeArrowheads="1"/>
          </p:cNvSpPr>
          <p:nvPr/>
        </p:nvSpPr>
        <p:spPr bwMode="auto">
          <a:xfrm>
            <a:off x="2514600" y="2729805"/>
            <a:ext cx="6248400" cy="1384995"/>
          </a:xfrm>
          <a:prstGeom prst="rect">
            <a:avLst/>
          </a:prstGeom>
          <a:noFill/>
          <a:ln w="9525" algn="ctr">
            <a:noFill/>
            <a:miter lim="800000"/>
            <a:headEnd/>
            <a:tailEnd/>
          </a:ln>
        </p:spPr>
        <p:txBody>
          <a:bodyPr wrap="square">
            <a:spAutoFit/>
          </a:bodyPr>
          <a:lstStyle/>
          <a:p>
            <a:pPr algn="l"/>
            <a:r>
              <a:rPr lang="en-US" sz="2800" dirty="0" smtClean="0">
                <a:solidFill>
                  <a:srgbClr val="FF0000"/>
                </a:solidFill>
              </a:rPr>
              <a:t>Plagiarism: A How-NOT-to Guide</a:t>
            </a:r>
            <a:endParaRPr lang="en-US" sz="2800" dirty="0" smtClean="0">
              <a:solidFill>
                <a:srgbClr val="FF0000"/>
              </a:solidFill>
              <a:hlinkClick r:id="rId4"/>
            </a:endParaRPr>
          </a:p>
          <a:p>
            <a:pPr algn="l"/>
            <a:r>
              <a:rPr lang="en-US" sz="2800" i="0" dirty="0" smtClean="0">
                <a:solidFill>
                  <a:srgbClr val="FF0000"/>
                </a:solidFill>
                <a:hlinkClick r:id="rId4"/>
              </a:rPr>
              <a:t>lib.unb.ca/research/Plagiarism.html</a:t>
            </a:r>
            <a:endParaRPr lang="en-US" sz="2800" i="0" dirty="0" smtClean="0">
              <a:solidFill>
                <a:srgbClr val="FF0000"/>
              </a:solidFill>
            </a:endParaRPr>
          </a:p>
          <a:p>
            <a:pPr algn="l"/>
            <a:endParaRPr lang="en-US" sz="2800" i="0" dirty="0" smtClean="0">
              <a:solidFill>
                <a:srgbClr val="FF0000"/>
              </a:solidFill>
            </a:endParaRPr>
          </a:p>
        </p:txBody>
      </p:sp>
      <p:sp>
        <p:nvSpPr>
          <p:cNvPr id="9" name="Rectangle 8"/>
          <p:cNvSpPr/>
          <p:nvPr/>
        </p:nvSpPr>
        <p:spPr>
          <a:xfrm>
            <a:off x="533400" y="4863405"/>
            <a:ext cx="8458200" cy="1384995"/>
          </a:xfrm>
          <a:prstGeom prst="rect">
            <a:avLst/>
          </a:prstGeom>
        </p:spPr>
        <p:txBody>
          <a:bodyPr wrap="square">
            <a:spAutoFit/>
          </a:bodyPr>
          <a:lstStyle/>
          <a:p>
            <a:pPr algn="l"/>
            <a:r>
              <a:rPr lang="en-US" sz="2800" i="0" dirty="0" smtClean="0">
                <a:solidFill>
                  <a:srgbClr val="FFC000"/>
                </a:solidFill>
              </a:rPr>
              <a:t>Recommended academic writing handbooks:</a:t>
            </a:r>
          </a:p>
          <a:p>
            <a:pPr algn="l"/>
            <a:r>
              <a:rPr lang="en-CA" sz="2800" i="0" dirty="0" smtClean="0">
                <a:hlinkClick r:id="rId5"/>
              </a:rPr>
              <a:t>lib.unb.ca/research/PlagiarismBibliography.html</a:t>
            </a:r>
            <a:endParaRPr lang="en-US" sz="2800" i="0" dirty="0" smtClean="0">
              <a:solidFill>
                <a:srgbClr val="FF0000"/>
              </a:solidFill>
            </a:endParaRPr>
          </a:p>
          <a:p>
            <a:pPr algn="l"/>
            <a:endParaRPr lang="en-CA" sz="2800" i="0" dirty="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1295400"/>
            <a:ext cx="8077200" cy="2971800"/>
          </a:xfrm>
        </p:spPr>
        <p:txBody>
          <a:bodyPr/>
          <a:lstStyle/>
          <a:p>
            <a:pPr eaLnBrk="1" hangingPunct="1"/>
            <a:r>
              <a:rPr lang="en-US" sz="4800" b="1" i="1" smtClean="0">
                <a:solidFill>
                  <a:schemeClr val="tx1"/>
                </a:solidFill>
                <a:latin typeface="Arial" charset="0"/>
              </a:rPr>
              <a:t>“If I have seen further</a:t>
            </a:r>
            <a:br>
              <a:rPr lang="en-US" sz="4800" b="1" i="1" smtClean="0">
                <a:solidFill>
                  <a:schemeClr val="tx1"/>
                </a:solidFill>
                <a:latin typeface="Arial" charset="0"/>
              </a:rPr>
            </a:br>
            <a:r>
              <a:rPr lang="en-US" sz="4800" b="1" i="1" smtClean="0">
                <a:solidFill>
                  <a:schemeClr val="tx1"/>
                </a:solidFill>
                <a:latin typeface="Arial" charset="0"/>
              </a:rPr>
              <a:t>it is by standing on the shoulders of giants.”</a:t>
            </a:r>
          </a:p>
        </p:txBody>
      </p:sp>
      <p:grpSp>
        <p:nvGrpSpPr>
          <p:cNvPr id="5123" name="Group 3"/>
          <p:cNvGrpSpPr>
            <a:grpSpLocks/>
          </p:cNvGrpSpPr>
          <p:nvPr/>
        </p:nvGrpSpPr>
        <p:grpSpPr bwMode="auto">
          <a:xfrm>
            <a:off x="6705600" y="4800600"/>
            <a:ext cx="2057400" cy="1676400"/>
            <a:chOff x="4224" y="3024"/>
            <a:chExt cx="1296" cy="1056"/>
          </a:xfrm>
        </p:grpSpPr>
        <p:sp>
          <p:nvSpPr>
            <p:cNvPr id="5126"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5127"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5128"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5124" name="Rectangle 9"/>
          <p:cNvSpPr>
            <a:spLocks noChangeArrowheads="1"/>
          </p:cNvSpPr>
          <p:nvPr/>
        </p:nvSpPr>
        <p:spPr bwMode="auto">
          <a:xfrm>
            <a:off x="1789113" y="4845050"/>
            <a:ext cx="6669087" cy="1098550"/>
          </a:xfrm>
          <a:prstGeom prst="rect">
            <a:avLst/>
          </a:prstGeom>
          <a:noFill/>
          <a:ln w="9525">
            <a:noFill/>
            <a:miter lim="800000"/>
            <a:headEnd/>
            <a:tailEnd/>
          </a:ln>
        </p:spPr>
        <p:txBody>
          <a:bodyPr>
            <a:spAutoFit/>
          </a:bodyPr>
          <a:lstStyle/>
          <a:p>
            <a:pPr algn="l" eaLnBrk="0" hangingPunct="0">
              <a:buFontTx/>
              <a:buChar char="-"/>
            </a:pPr>
            <a:r>
              <a:rPr lang="en-US" sz="1800" i="0"/>
              <a:t> Isaac Newton, letter to Robert Hooke, </a:t>
            </a:r>
          </a:p>
          <a:p>
            <a:pPr algn="l" eaLnBrk="0" hangingPunct="0"/>
            <a:r>
              <a:rPr lang="en-US" sz="1800" i="0"/>
              <a:t>  5 February 1676</a:t>
            </a:r>
          </a:p>
          <a:p>
            <a:pPr algn="l" eaLnBrk="0" hangingPunct="0"/>
            <a:r>
              <a:rPr lang="en-US" sz="1800" i="0"/>
              <a:t> </a:t>
            </a:r>
          </a:p>
          <a:p>
            <a:pPr algn="l" eaLnBrk="0" hangingPunct="0"/>
            <a:endParaRPr lang="en-US" sz="1200"/>
          </a:p>
        </p:txBody>
      </p:sp>
      <p:sp>
        <p:nvSpPr>
          <p:cNvPr id="5125" name="AutoShape 10"/>
          <p:cNvSpPr>
            <a:spLocks noChangeArrowheads="1"/>
          </p:cNvSpPr>
          <p:nvPr/>
        </p:nvSpPr>
        <p:spPr bwMode="auto">
          <a:xfrm>
            <a:off x="533400" y="1371600"/>
            <a:ext cx="8153400" cy="2819400"/>
          </a:xfrm>
          <a:prstGeom prst="wedgeRoundRectCallout">
            <a:avLst>
              <a:gd name="adj1" fmla="val -32593"/>
              <a:gd name="adj2" fmla="val 71792"/>
              <a:gd name="adj3" fmla="val 16667"/>
            </a:avLst>
          </a:prstGeom>
          <a:noFill/>
          <a:ln w="38100" algn="ctr">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1295400"/>
            <a:ext cx="7924800" cy="2971800"/>
          </a:xfrm>
        </p:spPr>
        <p:txBody>
          <a:bodyPr/>
          <a:lstStyle/>
          <a:p>
            <a:pPr eaLnBrk="1" hangingPunct="1"/>
            <a:r>
              <a:rPr lang="en-US" sz="2800" b="1" dirty="0" smtClean="0">
                <a:solidFill>
                  <a:srgbClr val="FF0000"/>
                </a:solidFill>
                <a:latin typeface="Arial" charset="0"/>
              </a:rPr>
              <a:t>New discoveries are usually built upon </a:t>
            </a:r>
            <a:br>
              <a:rPr lang="en-US" sz="2800" b="1" dirty="0" smtClean="0">
                <a:solidFill>
                  <a:srgbClr val="FF0000"/>
                </a:solidFill>
                <a:latin typeface="Arial" charset="0"/>
              </a:rPr>
            </a:br>
            <a:r>
              <a:rPr lang="en-US" sz="2800" b="1" dirty="0" smtClean="0">
                <a:solidFill>
                  <a:srgbClr val="FF0000"/>
                </a:solidFill>
                <a:latin typeface="Arial" charset="0"/>
              </a:rPr>
              <a:t>the work of previous researchers.</a:t>
            </a:r>
          </a:p>
        </p:txBody>
      </p:sp>
      <p:grpSp>
        <p:nvGrpSpPr>
          <p:cNvPr id="6147" name="Group 3"/>
          <p:cNvGrpSpPr>
            <a:grpSpLocks/>
          </p:cNvGrpSpPr>
          <p:nvPr/>
        </p:nvGrpSpPr>
        <p:grpSpPr bwMode="auto">
          <a:xfrm>
            <a:off x="6705600" y="4800600"/>
            <a:ext cx="2057400" cy="1676400"/>
            <a:chOff x="4224" y="3024"/>
            <a:chExt cx="1296" cy="1056"/>
          </a:xfrm>
        </p:grpSpPr>
        <p:sp>
          <p:nvSpPr>
            <p:cNvPr id="6148"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6149"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6150"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09600" y="1600200"/>
            <a:ext cx="8077200" cy="2819400"/>
          </a:xfrm>
        </p:spPr>
        <p:txBody>
          <a:bodyPr/>
          <a:lstStyle/>
          <a:p>
            <a:pPr eaLnBrk="1" hangingPunct="1"/>
            <a:r>
              <a:rPr lang="en-US" sz="4800" b="1" i="1" smtClean="0">
                <a:solidFill>
                  <a:schemeClr val="tx1"/>
                </a:solidFill>
                <a:latin typeface="Arial" charset="0"/>
              </a:rPr>
              <a:t>“If you steal from one author, it’s plagiarism; </a:t>
            </a:r>
            <a:br>
              <a:rPr lang="en-US" sz="4800" b="1" i="1" smtClean="0">
                <a:solidFill>
                  <a:schemeClr val="tx1"/>
                </a:solidFill>
                <a:latin typeface="Arial" charset="0"/>
              </a:rPr>
            </a:br>
            <a:r>
              <a:rPr lang="en-US" sz="4800" b="1" i="1" smtClean="0">
                <a:solidFill>
                  <a:schemeClr val="tx1"/>
                </a:solidFill>
                <a:latin typeface="Arial" charset="0"/>
              </a:rPr>
              <a:t>if you steal from many, </a:t>
            </a:r>
            <a:br>
              <a:rPr lang="en-US" sz="4800" b="1" i="1" smtClean="0">
                <a:solidFill>
                  <a:schemeClr val="tx1"/>
                </a:solidFill>
                <a:latin typeface="Arial" charset="0"/>
              </a:rPr>
            </a:br>
            <a:r>
              <a:rPr lang="en-US" sz="4800" b="1" i="1" smtClean="0">
                <a:solidFill>
                  <a:schemeClr val="tx1"/>
                </a:solidFill>
                <a:latin typeface="Arial" charset="0"/>
              </a:rPr>
              <a:t>it’s research.”</a:t>
            </a:r>
          </a:p>
        </p:txBody>
      </p:sp>
      <p:grpSp>
        <p:nvGrpSpPr>
          <p:cNvPr id="7171" name="Group 3"/>
          <p:cNvGrpSpPr>
            <a:grpSpLocks/>
          </p:cNvGrpSpPr>
          <p:nvPr/>
        </p:nvGrpSpPr>
        <p:grpSpPr bwMode="auto">
          <a:xfrm>
            <a:off x="6705600" y="4800600"/>
            <a:ext cx="2057400" cy="1676400"/>
            <a:chOff x="4224" y="3024"/>
            <a:chExt cx="1296" cy="1056"/>
          </a:xfrm>
        </p:grpSpPr>
        <p:sp>
          <p:nvSpPr>
            <p:cNvPr id="7174"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7175"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7176"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7172" name="Rectangle 9"/>
          <p:cNvSpPr>
            <a:spLocks noChangeArrowheads="1"/>
          </p:cNvSpPr>
          <p:nvPr/>
        </p:nvSpPr>
        <p:spPr bwMode="auto">
          <a:xfrm>
            <a:off x="1676400" y="5410200"/>
            <a:ext cx="5029200" cy="366713"/>
          </a:xfrm>
          <a:prstGeom prst="rect">
            <a:avLst/>
          </a:prstGeom>
          <a:noFill/>
          <a:ln w="9525">
            <a:noFill/>
            <a:miter lim="800000"/>
            <a:headEnd/>
            <a:tailEnd/>
          </a:ln>
        </p:spPr>
        <p:txBody>
          <a:bodyPr>
            <a:spAutoFit/>
          </a:bodyPr>
          <a:lstStyle/>
          <a:p>
            <a:pPr algn="l" eaLnBrk="0" hangingPunct="0">
              <a:buFontTx/>
              <a:buChar char="-"/>
            </a:pPr>
            <a:r>
              <a:rPr lang="en-US" sz="1800" i="0"/>
              <a:t> Wilson Mizner (1876–1933), U.S. dramatist</a:t>
            </a:r>
            <a:r>
              <a:rPr lang="en-US" sz="1600" i="0"/>
              <a:t> </a:t>
            </a:r>
          </a:p>
        </p:txBody>
      </p:sp>
      <p:sp>
        <p:nvSpPr>
          <p:cNvPr id="7173" name="AutoShape 10"/>
          <p:cNvSpPr>
            <a:spLocks noChangeArrowheads="1"/>
          </p:cNvSpPr>
          <p:nvPr/>
        </p:nvSpPr>
        <p:spPr bwMode="auto">
          <a:xfrm>
            <a:off x="1066800" y="1371600"/>
            <a:ext cx="7162800" cy="3276600"/>
          </a:xfrm>
          <a:prstGeom prst="wedgeRoundRectCallout">
            <a:avLst>
              <a:gd name="adj1" fmla="val -38829"/>
              <a:gd name="adj2" fmla="val 70787"/>
              <a:gd name="adj3" fmla="val 16667"/>
            </a:avLst>
          </a:prstGeom>
          <a:noFill/>
          <a:ln w="38100" algn="ctr">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09600" y="1295400"/>
            <a:ext cx="8001000" cy="2971800"/>
          </a:xfrm>
        </p:spPr>
        <p:txBody>
          <a:bodyPr/>
          <a:lstStyle/>
          <a:p>
            <a:pPr eaLnBrk="1" hangingPunct="1"/>
            <a:r>
              <a:rPr lang="en-US" sz="2800" b="1" i="1" dirty="0" smtClean="0">
                <a:solidFill>
                  <a:schemeClr val="tx1"/>
                </a:solidFill>
                <a:latin typeface="Arial" charset="0"/>
              </a:rPr>
              <a:t>But is it really “stealing” when </a:t>
            </a:r>
            <a:br>
              <a:rPr lang="en-US" sz="2800" b="1" i="1" dirty="0" smtClean="0">
                <a:solidFill>
                  <a:schemeClr val="tx1"/>
                </a:solidFill>
                <a:latin typeface="Arial" charset="0"/>
              </a:rPr>
            </a:br>
            <a:r>
              <a:rPr lang="en-US" sz="2800" b="1" i="1" dirty="0" smtClean="0">
                <a:solidFill>
                  <a:schemeClr val="tx1"/>
                </a:solidFill>
                <a:latin typeface="Arial" charset="0"/>
              </a:rPr>
              <a:t>you are doing research?</a:t>
            </a:r>
            <a:endParaRPr lang="en-US" sz="2800" b="1" dirty="0" smtClean="0">
              <a:solidFill>
                <a:srgbClr val="FF0000"/>
              </a:solidFill>
              <a:latin typeface="Arial" charset="0"/>
            </a:endParaRPr>
          </a:p>
        </p:txBody>
      </p:sp>
      <p:grpSp>
        <p:nvGrpSpPr>
          <p:cNvPr id="8195" name="Group 3"/>
          <p:cNvGrpSpPr>
            <a:grpSpLocks/>
          </p:cNvGrpSpPr>
          <p:nvPr/>
        </p:nvGrpSpPr>
        <p:grpSpPr bwMode="auto">
          <a:xfrm>
            <a:off x="6705600" y="4800600"/>
            <a:ext cx="2057400" cy="1676400"/>
            <a:chOff x="4224" y="3024"/>
            <a:chExt cx="1296" cy="1056"/>
          </a:xfrm>
        </p:grpSpPr>
        <p:sp>
          <p:nvSpPr>
            <p:cNvPr id="8196"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8197"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8198"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09600" y="1295400"/>
            <a:ext cx="8001000" cy="2971800"/>
          </a:xfrm>
        </p:spPr>
        <p:txBody>
          <a:bodyPr/>
          <a:lstStyle/>
          <a:p>
            <a:pPr eaLnBrk="1" hangingPunct="1"/>
            <a:r>
              <a:rPr lang="en-US" sz="2800" b="1" dirty="0" smtClean="0">
                <a:solidFill>
                  <a:srgbClr val="FF0000"/>
                </a:solidFill>
                <a:latin typeface="Arial" charset="0"/>
              </a:rPr>
              <a:t>Yes, it is theft. </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It is also academic </a:t>
            </a:r>
            <a:r>
              <a:rPr lang="en-US" sz="2800" b="1" dirty="0" smtClean="0">
                <a:solidFill>
                  <a:srgbClr val="FFC000"/>
                </a:solidFill>
                <a:latin typeface="Arial" charset="0"/>
              </a:rPr>
              <a:t>fraud</a:t>
            </a:r>
            <a:r>
              <a:rPr lang="en-US" sz="2800" b="1" dirty="0" smtClean="0">
                <a:solidFill>
                  <a:srgbClr val="FF0000"/>
                </a:solidFill>
                <a:latin typeface="Arial" charset="0"/>
              </a:rPr>
              <a:t>. </a:t>
            </a:r>
            <a:br>
              <a:rPr lang="en-US" sz="2800" b="1" dirty="0" smtClean="0">
                <a:solidFill>
                  <a:srgbClr val="FF0000"/>
                </a:solidFill>
                <a:latin typeface="Arial" charset="0"/>
              </a:rPr>
            </a:br>
            <a:r>
              <a:rPr lang="en-US" sz="2800" b="1" dirty="0" smtClean="0">
                <a:solidFill>
                  <a:srgbClr val="FF0000"/>
                </a:solidFill>
                <a:latin typeface="Arial" charset="0"/>
              </a:rPr>
              <a:t/>
            </a:r>
            <a:br>
              <a:rPr lang="en-US" sz="2800" b="1" dirty="0" smtClean="0">
                <a:solidFill>
                  <a:srgbClr val="FF0000"/>
                </a:solidFill>
                <a:latin typeface="Arial" charset="0"/>
              </a:rPr>
            </a:br>
            <a:r>
              <a:rPr lang="en-US" sz="2800" b="1" dirty="0" smtClean="0">
                <a:solidFill>
                  <a:srgbClr val="FF0000"/>
                </a:solidFill>
                <a:latin typeface="Arial" charset="0"/>
              </a:rPr>
              <a:t>Specifically, it is </a:t>
            </a:r>
            <a:r>
              <a:rPr lang="en-US" sz="2800" b="1" dirty="0" smtClean="0">
                <a:solidFill>
                  <a:srgbClr val="FFC000"/>
                </a:solidFill>
                <a:latin typeface="Arial" charset="0"/>
              </a:rPr>
              <a:t>plagiarism</a:t>
            </a:r>
            <a:r>
              <a:rPr lang="en-US" sz="2800" b="1" dirty="0" smtClean="0">
                <a:solidFill>
                  <a:srgbClr val="FF0000"/>
                </a:solidFill>
                <a:latin typeface="Arial" charset="0"/>
              </a:rPr>
              <a:t>, unless you give credit to those authors whose works you use.</a:t>
            </a:r>
          </a:p>
        </p:txBody>
      </p:sp>
      <p:grpSp>
        <p:nvGrpSpPr>
          <p:cNvPr id="2" name="Group 3"/>
          <p:cNvGrpSpPr>
            <a:grpSpLocks/>
          </p:cNvGrpSpPr>
          <p:nvPr/>
        </p:nvGrpSpPr>
        <p:grpSpPr bwMode="auto">
          <a:xfrm>
            <a:off x="6705600" y="4800600"/>
            <a:ext cx="2057400" cy="1676400"/>
            <a:chOff x="4224" y="3024"/>
            <a:chExt cx="1296" cy="1056"/>
          </a:xfrm>
        </p:grpSpPr>
        <p:sp>
          <p:nvSpPr>
            <p:cNvPr id="8196" name="Rectangle 4"/>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8197" name="Picture 5"/>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8198" name="Rectangle 6"/>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6705600" y="4800600"/>
            <a:ext cx="2057400" cy="1676400"/>
            <a:chOff x="4224" y="3024"/>
            <a:chExt cx="1296" cy="1056"/>
          </a:xfrm>
        </p:grpSpPr>
        <p:sp>
          <p:nvSpPr>
            <p:cNvPr id="9223" name="Rectangle 3"/>
            <p:cNvSpPr>
              <a:spLocks noChangeArrowheads="1"/>
            </p:cNvSpPr>
            <p:nvPr/>
          </p:nvSpPr>
          <p:spPr bwMode="auto">
            <a:xfrm>
              <a:off x="4224" y="3024"/>
              <a:ext cx="1296" cy="1056"/>
            </a:xfrm>
            <a:prstGeom prst="rect">
              <a:avLst/>
            </a:prstGeom>
            <a:noFill/>
            <a:ln w="38100">
              <a:solidFill>
                <a:srgbClr val="FF0000"/>
              </a:solidFill>
              <a:miter lim="800000"/>
              <a:headEnd/>
              <a:tailEnd/>
            </a:ln>
          </p:spPr>
          <p:txBody>
            <a:bodyPr wrap="none" anchor="ctr"/>
            <a:lstStyle/>
            <a:p>
              <a:endParaRPr lang="en-CA"/>
            </a:p>
          </p:txBody>
        </p:sp>
        <p:pic>
          <p:nvPicPr>
            <p:cNvPr id="9224" name="Picture 4"/>
            <p:cNvPicPr>
              <a:picLocks noChangeAspect="1" noChangeArrowheads="1"/>
            </p:cNvPicPr>
            <p:nvPr/>
          </p:nvPicPr>
          <p:blipFill>
            <a:blip r:embed="rId2" cstate="print"/>
            <a:srcRect/>
            <a:stretch>
              <a:fillRect/>
            </a:stretch>
          </p:blipFill>
          <p:spPr bwMode="auto">
            <a:xfrm>
              <a:off x="4272" y="3091"/>
              <a:ext cx="1200" cy="941"/>
            </a:xfrm>
            <a:prstGeom prst="rect">
              <a:avLst/>
            </a:prstGeom>
            <a:noFill/>
            <a:ln w="9525">
              <a:noFill/>
              <a:miter lim="800000"/>
              <a:headEnd/>
              <a:tailEnd/>
            </a:ln>
          </p:spPr>
        </p:pic>
        <p:sp>
          <p:nvSpPr>
            <p:cNvPr id="9225" name="Rectangle 5"/>
            <p:cNvSpPr>
              <a:spLocks noChangeArrowheads="1"/>
            </p:cNvSpPr>
            <p:nvPr/>
          </p:nvSpPr>
          <p:spPr bwMode="auto">
            <a:xfrm>
              <a:off x="4224" y="3744"/>
              <a:ext cx="1296" cy="231"/>
            </a:xfrm>
            <a:prstGeom prst="rect">
              <a:avLst/>
            </a:prstGeom>
            <a:noFill/>
            <a:ln w="9525">
              <a:noFill/>
              <a:miter lim="800000"/>
              <a:headEnd/>
              <a:tailEnd/>
            </a:ln>
          </p:spPr>
          <p:txBody>
            <a:bodyPr>
              <a:spAutoFit/>
            </a:bodyPr>
            <a:lstStyle/>
            <a:p>
              <a:r>
                <a:rPr lang="en-US" sz="1800" i="0">
                  <a:solidFill>
                    <a:schemeClr val="bg1"/>
                  </a:solidFill>
                </a:rPr>
                <a:t>lib.unb.ca</a:t>
              </a:r>
            </a:p>
          </p:txBody>
        </p:sp>
      </p:grpSp>
      <p:sp>
        <p:nvSpPr>
          <p:cNvPr id="9219" name="Rectangle 8"/>
          <p:cNvSpPr>
            <a:spLocks noChangeArrowheads="1"/>
          </p:cNvSpPr>
          <p:nvPr/>
        </p:nvSpPr>
        <p:spPr bwMode="auto">
          <a:xfrm>
            <a:off x="609600" y="1600200"/>
            <a:ext cx="8077200" cy="2819400"/>
          </a:xfrm>
          <a:prstGeom prst="rect">
            <a:avLst/>
          </a:prstGeom>
          <a:noFill/>
          <a:ln w="9525">
            <a:noFill/>
            <a:miter lim="800000"/>
            <a:headEnd/>
            <a:tailEnd/>
          </a:ln>
        </p:spPr>
        <p:txBody>
          <a:bodyPr anchor="ctr"/>
          <a:lstStyle/>
          <a:p>
            <a:r>
              <a:rPr lang="en-US"/>
              <a:t>“If you steal from one author, it’s plagiarism; </a:t>
            </a:r>
            <a:br>
              <a:rPr lang="en-US"/>
            </a:br>
            <a:r>
              <a:rPr lang="en-US"/>
              <a:t>if you steal from </a:t>
            </a:r>
            <a:r>
              <a:rPr lang="en-US">
                <a:solidFill>
                  <a:srgbClr val="FF0000"/>
                </a:solidFill>
              </a:rPr>
              <a:t>[refer to]</a:t>
            </a:r>
            <a:r>
              <a:rPr lang="en-US"/>
              <a:t> many, it’s research.”</a:t>
            </a:r>
          </a:p>
        </p:txBody>
      </p:sp>
      <p:sp>
        <p:nvSpPr>
          <p:cNvPr id="9220" name="AutoShape 9"/>
          <p:cNvSpPr>
            <a:spLocks noChangeArrowheads="1"/>
          </p:cNvSpPr>
          <p:nvPr/>
        </p:nvSpPr>
        <p:spPr bwMode="auto">
          <a:xfrm>
            <a:off x="457200" y="1524000"/>
            <a:ext cx="8305800" cy="3048000"/>
          </a:xfrm>
          <a:prstGeom prst="wedgeRoundRectCallout">
            <a:avLst>
              <a:gd name="adj1" fmla="val -33144"/>
              <a:gd name="adj2" fmla="val 71718"/>
              <a:gd name="adj3" fmla="val 16667"/>
            </a:avLst>
          </a:prstGeom>
          <a:noFill/>
          <a:ln w="38100" algn="ctr">
            <a:solidFill>
              <a:schemeClr val="tx1"/>
            </a:solidFill>
            <a:miter lim="800000"/>
            <a:headEnd/>
            <a:tailEnd/>
          </a:ln>
        </p:spPr>
        <p:txBody>
          <a:bodyPr wrap="none" anchor="ctr"/>
          <a:lstStyle/>
          <a:p>
            <a:endParaRPr lang="en-US"/>
          </a:p>
        </p:txBody>
      </p:sp>
      <p:sp>
        <p:nvSpPr>
          <p:cNvPr id="9221" name="Freeform 10"/>
          <p:cNvSpPr>
            <a:spLocks/>
          </p:cNvSpPr>
          <p:nvPr/>
        </p:nvSpPr>
        <p:spPr bwMode="auto">
          <a:xfrm rot="-176140">
            <a:off x="2771775" y="3333750"/>
            <a:ext cx="2867025" cy="247650"/>
          </a:xfrm>
          <a:custGeom>
            <a:avLst/>
            <a:gdLst>
              <a:gd name="T0" fmla="*/ 0 w 894"/>
              <a:gd name="T1" fmla="*/ 2147483647 h 180"/>
              <a:gd name="T2" fmla="*/ 2147483647 w 894"/>
              <a:gd name="T3" fmla="*/ 2147483647 h 180"/>
              <a:gd name="T4" fmla="*/ 2147483647 w 894"/>
              <a:gd name="T5" fmla="*/ 2147483647 h 180"/>
              <a:gd name="T6" fmla="*/ 2147483647 w 894"/>
              <a:gd name="T7" fmla="*/ 2147483647 h 180"/>
              <a:gd name="T8" fmla="*/ 2147483647 w 894"/>
              <a:gd name="T9" fmla="*/ 2147483647 h 180"/>
              <a:gd name="T10" fmla="*/ 2147483647 w 894"/>
              <a:gd name="T11" fmla="*/ 2147483647 h 180"/>
              <a:gd name="T12" fmla="*/ 2147483647 w 894"/>
              <a:gd name="T13" fmla="*/ 0 h 180"/>
              <a:gd name="T14" fmla="*/ 0 60000 65536"/>
              <a:gd name="T15" fmla="*/ 0 60000 65536"/>
              <a:gd name="T16" fmla="*/ 0 60000 65536"/>
              <a:gd name="T17" fmla="*/ 0 60000 65536"/>
              <a:gd name="T18" fmla="*/ 0 60000 65536"/>
              <a:gd name="T19" fmla="*/ 0 60000 65536"/>
              <a:gd name="T20" fmla="*/ 0 60000 65536"/>
              <a:gd name="T21" fmla="*/ 0 w 894"/>
              <a:gd name="T22" fmla="*/ 0 h 180"/>
              <a:gd name="T23" fmla="*/ 894 w 894"/>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4" h="180">
                <a:moveTo>
                  <a:pt x="0" y="180"/>
                </a:moveTo>
                <a:cubicBezTo>
                  <a:pt x="20" y="150"/>
                  <a:pt x="51" y="152"/>
                  <a:pt x="84" y="144"/>
                </a:cubicBezTo>
                <a:cubicBezTo>
                  <a:pt x="151" y="127"/>
                  <a:pt x="219" y="110"/>
                  <a:pt x="288" y="102"/>
                </a:cubicBezTo>
                <a:cubicBezTo>
                  <a:pt x="338" y="89"/>
                  <a:pt x="388" y="86"/>
                  <a:pt x="438" y="72"/>
                </a:cubicBezTo>
                <a:cubicBezTo>
                  <a:pt x="481" y="86"/>
                  <a:pt x="495" y="78"/>
                  <a:pt x="540" y="72"/>
                </a:cubicBezTo>
                <a:cubicBezTo>
                  <a:pt x="596" y="53"/>
                  <a:pt x="622" y="48"/>
                  <a:pt x="684" y="42"/>
                </a:cubicBezTo>
                <a:cubicBezTo>
                  <a:pt x="752" y="28"/>
                  <a:pt x="824" y="0"/>
                  <a:pt x="894" y="0"/>
                </a:cubicBezTo>
              </a:path>
            </a:pathLst>
          </a:custGeom>
          <a:noFill/>
          <a:ln w="63500" cap="flat" cmpd="sng">
            <a:solidFill>
              <a:schemeClr val="tx2"/>
            </a:solidFill>
            <a:prstDash val="solid"/>
            <a:round/>
            <a:headEnd/>
            <a:tailEnd/>
          </a:ln>
        </p:spPr>
        <p:txBody>
          <a:bodyPr anchor="ctr"/>
          <a:lstStyle/>
          <a:p>
            <a:endParaRPr lang="en-CA"/>
          </a:p>
        </p:txBody>
      </p:sp>
      <p:sp>
        <p:nvSpPr>
          <p:cNvPr id="9222" name="Freeform 11"/>
          <p:cNvSpPr>
            <a:spLocks/>
          </p:cNvSpPr>
          <p:nvPr/>
        </p:nvSpPr>
        <p:spPr bwMode="auto">
          <a:xfrm rot="-10086681">
            <a:off x="2771775" y="3276600"/>
            <a:ext cx="2867025" cy="247650"/>
          </a:xfrm>
          <a:custGeom>
            <a:avLst/>
            <a:gdLst>
              <a:gd name="T0" fmla="*/ 0 w 894"/>
              <a:gd name="T1" fmla="*/ 2147483647 h 180"/>
              <a:gd name="T2" fmla="*/ 2147483647 w 894"/>
              <a:gd name="T3" fmla="*/ 2147483647 h 180"/>
              <a:gd name="T4" fmla="*/ 2147483647 w 894"/>
              <a:gd name="T5" fmla="*/ 2147483647 h 180"/>
              <a:gd name="T6" fmla="*/ 2147483647 w 894"/>
              <a:gd name="T7" fmla="*/ 2147483647 h 180"/>
              <a:gd name="T8" fmla="*/ 2147483647 w 894"/>
              <a:gd name="T9" fmla="*/ 2147483647 h 180"/>
              <a:gd name="T10" fmla="*/ 2147483647 w 894"/>
              <a:gd name="T11" fmla="*/ 2147483647 h 180"/>
              <a:gd name="T12" fmla="*/ 2147483647 w 894"/>
              <a:gd name="T13" fmla="*/ 0 h 180"/>
              <a:gd name="T14" fmla="*/ 0 60000 65536"/>
              <a:gd name="T15" fmla="*/ 0 60000 65536"/>
              <a:gd name="T16" fmla="*/ 0 60000 65536"/>
              <a:gd name="T17" fmla="*/ 0 60000 65536"/>
              <a:gd name="T18" fmla="*/ 0 60000 65536"/>
              <a:gd name="T19" fmla="*/ 0 60000 65536"/>
              <a:gd name="T20" fmla="*/ 0 60000 65536"/>
              <a:gd name="T21" fmla="*/ 0 w 894"/>
              <a:gd name="T22" fmla="*/ 0 h 180"/>
              <a:gd name="T23" fmla="*/ 894 w 894"/>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4" h="180">
                <a:moveTo>
                  <a:pt x="0" y="180"/>
                </a:moveTo>
                <a:cubicBezTo>
                  <a:pt x="20" y="150"/>
                  <a:pt x="51" y="152"/>
                  <a:pt x="84" y="144"/>
                </a:cubicBezTo>
                <a:cubicBezTo>
                  <a:pt x="151" y="127"/>
                  <a:pt x="219" y="110"/>
                  <a:pt x="288" y="102"/>
                </a:cubicBezTo>
                <a:cubicBezTo>
                  <a:pt x="338" y="89"/>
                  <a:pt x="388" y="86"/>
                  <a:pt x="438" y="72"/>
                </a:cubicBezTo>
                <a:cubicBezTo>
                  <a:pt x="481" y="86"/>
                  <a:pt x="495" y="78"/>
                  <a:pt x="540" y="72"/>
                </a:cubicBezTo>
                <a:cubicBezTo>
                  <a:pt x="596" y="53"/>
                  <a:pt x="622" y="48"/>
                  <a:pt x="684" y="42"/>
                </a:cubicBezTo>
                <a:cubicBezTo>
                  <a:pt x="752" y="28"/>
                  <a:pt x="824" y="0"/>
                  <a:pt x="894" y="0"/>
                </a:cubicBezTo>
              </a:path>
            </a:pathLst>
          </a:custGeom>
          <a:noFill/>
          <a:ln w="63500" cap="flat" cmpd="sng">
            <a:solidFill>
              <a:schemeClr val="tx2"/>
            </a:solidFill>
            <a:prstDash val="solid"/>
            <a:round/>
            <a:headEnd/>
            <a:tailEnd/>
          </a:ln>
        </p:spPr>
        <p:txBody>
          <a:bodyPr anchor="ctr"/>
          <a:lstStyle/>
          <a:p>
            <a:endParaRPr lang="en-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0">
      <a:dk1>
        <a:srgbClr val="808080"/>
      </a:dk1>
      <a:lt1>
        <a:srgbClr val="FFFFFF"/>
      </a:lt1>
      <a:dk2>
        <a:srgbClr val="000000"/>
      </a:dk2>
      <a:lt2>
        <a:srgbClr val="FF0000"/>
      </a:lt2>
      <a:accent1>
        <a:srgbClr val="00CC99"/>
      </a:accent1>
      <a:accent2>
        <a:srgbClr val="3333CC"/>
      </a:accent2>
      <a:accent3>
        <a:srgbClr val="AAAAAA"/>
      </a:accent3>
      <a:accent4>
        <a:srgbClr val="DADADA"/>
      </a:accent4>
      <a:accent5>
        <a:srgbClr val="AAE2CA"/>
      </a:accent5>
      <a:accent6>
        <a:srgbClr val="2D2DB9"/>
      </a:accent6>
      <a:hlink>
        <a:srgbClr val="DDDDDD"/>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800" b="1"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0000"/>
        </a:lt2>
        <a:accent1>
          <a:srgbClr val="00CC99"/>
        </a:accent1>
        <a:accent2>
          <a:srgbClr val="3333CC"/>
        </a:accent2>
        <a:accent3>
          <a:srgbClr val="AAAAAA"/>
        </a:accent3>
        <a:accent4>
          <a:srgbClr val="DADADA"/>
        </a:accent4>
        <a:accent5>
          <a:srgbClr val="AAE2CA"/>
        </a:accent5>
        <a:accent6>
          <a:srgbClr val="2D2DB9"/>
        </a:accent6>
        <a:hlink>
          <a:srgbClr val="009900"/>
        </a:hlink>
        <a:folHlink>
          <a:srgbClr val="B2B2B2"/>
        </a:folHlink>
      </a:clrScheme>
      <a:clrMap bg1="dk2" tx1="lt1" bg2="dk1" tx2="lt2" accent1="accent1" accent2="accent2" accent3="accent3" accent4="accent4" accent5="accent5" accent6="accent6" hlink="hlink" folHlink="folHlink"/>
    </a:extraClrScheme>
    <a:extraClrScheme>
      <a:clrScheme name="Default Design 9">
        <a:dk1>
          <a:srgbClr val="808080"/>
        </a:dk1>
        <a:lt1>
          <a:srgbClr val="FFFFFF"/>
        </a:lt1>
        <a:dk2>
          <a:srgbClr val="000000"/>
        </a:dk2>
        <a:lt2>
          <a:srgbClr val="FF0000"/>
        </a:lt2>
        <a:accent1>
          <a:srgbClr val="00CC99"/>
        </a:accent1>
        <a:accent2>
          <a:srgbClr val="3333CC"/>
        </a:accent2>
        <a:accent3>
          <a:srgbClr val="AAAAAA"/>
        </a:accent3>
        <a:accent4>
          <a:srgbClr val="DADADA"/>
        </a:accent4>
        <a:accent5>
          <a:srgbClr val="AAE2CA"/>
        </a:accent5>
        <a:accent6>
          <a:srgbClr val="2D2DB9"/>
        </a:accent6>
        <a:hlink>
          <a:srgbClr val="FFCC00"/>
        </a:hlink>
        <a:folHlink>
          <a:srgbClr val="B2B2B2"/>
        </a:folHlink>
      </a:clrScheme>
      <a:clrMap bg1="dk2" tx1="lt1" bg2="dk1" tx2="lt2" accent1="accent1" accent2="accent2" accent3="accent3" accent4="accent4" accent5="accent5" accent6="accent6" hlink="hlink" folHlink="folHlink"/>
    </a:extraClrScheme>
    <a:extraClrScheme>
      <a:clrScheme name="Default Design 10">
        <a:dk1>
          <a:srgbClr val="808080"/>
        </a:dk1>
        <a:lt1>
          <a:srgbClr val="FFFFFF"/>
        </a:lt1>
        <a:dk2>
          <a:srgbClr val="000000"/>
        </a:dk2>
        <a:lt2>
          <a:srgbClr val="FF0000"/>
        </a:lt2>
        <a:accent1>
          <a:srgbClr val="00CC99"/>
        </a:accent1>
        <a:accent2>
          <a:srgbClr val="3333CC"/>
        </a:accent2>
        <a:accent3>
          <a:srgbClr val="AAAAAA"/>
        </a:accent3>
        <a:accent4>
          <a:srgbClr val="DADADA"/>
        </a:accent4>
        <a:accent5>
          <a:srgbClr val="AAE2CA"/>
        </a:accent5>
        <a:accent6>
          <a:srgbClr val="2D2DB9"/>
        </a:accent6>
        <a:hlink>
          <a:srgbClr val="DDDDDD"/>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2214</TotalTime>
  <Words>630</Words>
  <Application>Microsoft Office PowerPoint</Application>
  <PresentationFormat>On-screen Show (4:3)</PresentationFormat>
  <Paragraphs>115</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 Barry Cull, Information Services Librarian  Harriet Irving Library  January 2011 </vt:lpstr>
      <vt:lpstr>At the end of this workshop  you should be able to:</vt:lpstr>
      <vt:lpstr>  Plagiarism happens at university and beyond.  Doesn’t everybody do it?</vt:lpstr>
      <vt:lpstr>“If I have seen further it is by standing on the shoulders of giants.”</vt:lpstr>
      <vt:lpstr>New discoveries are usually built upon  the work of previous researchers.</vt:lpstr>
      <vt:lpstr>“If you steal from one author, it’s plagiarism;  if you steal from many,  it’s research.”</vt:lpstr>
      <vt:lpstr>But is it really “stealing” when  you are doing research?</vt:lpstr>
      <vt:lpstr>Yes, it is theft.   It is also academic fraud.   Specifically, it is plagiarism, unless you give credit to those authors whose works you use.</vt:lpstr>
      <vt:lpstr>Slide 9</vt:lpstr>
      <vt:lpstr>According to the Oxford English Dictionary, to plagiarize is  “to take and use as one's own (the thoughts, writings, or inventions of another person).”</vt:lpstr>
      <vt:lpstr>The UNB Undergraduate Calendar defines it as including the following:   “1. Quoting verbatim or almost verbatim from a source (such as copyrighted material, notes, letters, business entries, computer materials, etc.) without acknowledgment;   2. Adopting someone else's line of thought, argument, arrangement, or supporting evidence (such as, for example, statistics, bibliographies, etc.) without indicating such dependence;   3. Submitting someone else's work, in whatever form  (film, workbook, artwork, computer materials, etc.)  without acknowledgment;   4. Knowingly representing as one's own work any  idea of another.”</vt:lpstr>
      <vt:lpstr>To summarize, in academic writing, if you:  (1.) copy or paraphrase another person's words, or  (2.) adopt their ideas or data,   without giving credit by citing the source,   then you are plagiarizing —whether you had intended to cheat or not. </vt:lpstr>
      <vt:lpstr>There are four major standard citation styles:   APA: social sciences, and beyond  MLA: humanities  Chicago: humanities, especially history CSE: sciences  Other styles are common in specific disciplines, such as  CJCHE and AICHE  in chemical engineering. </vt:lpstr>
      <vt:lpstr>Slide 14</vt:lpstr>
      <vt:lpstr>Slide 15</vt:lpstr>
      <vt:lpstr>Slide 16</vt:lpstr>
      <vt:lpstr> And to indicate: 1 – Type of source   2 – Point in time accessed</vt:lpstr>
      <vt:lpstr> Kirsh, S. J. (2006). Cartoon violence and aggression in  youth. Aggression and Violent Behavior, 11(6),  547-557. doi:10.1016/j.avb.2005.10.002</vt:lpstr>
      <vt:lpstr>Avoiding Plagiarism Exercise:   APA  In-Text Citations</vt:lpstr>
      <vt:lpstr>             Copies of the citation manuals for reference:   APA Publication Manual (6th Edition)   HIL-REFDSK    ENG-REF    SCI-REF    BF76.7 .P83 2010</vt:lpstr>
      <vt:lpstr>“If we want to understand how it is that people design skyscrapers, or write music, or write a New York Times best seller, I think we need to acknowledge that nothing we design is ever truly novel—every creative effort contains vestiges of what we have experienced in the past.”</vt:lpstr>
      <vt:lpstr>Are there no original thoughts? </vt:lpstr>
      <vt:lpstr>Yes, but your thoughts are often influenced by ideas you have previously encountered.</vt:lpstr>
      <vt:lpstr>So do we need to worry about things we  previously read, but that we forgot we read?</vt:lpstr>
      <vt:lpstr>No, just keep track of sources  during your research.</vt:lpstr>
      <vt:lpstr>Tools to keep track of sources, and automatically create standard citations:  - RefWorks  - Zotero  (Firefox browser extension) - MS Word’s Citations &amp; Bibliography feature - QuickBib (only available via the library’s CSA Illumina journal article databases)   </vt:lpstr>
      <vt:lpstr>Slide 27</vt:lpstr>
      <vt:lpstr>Some Final Tips for  Avoiding Plagiarism… </vt:lpstr>
      <vt:lpstr>1: Start your research early.    </vt:lpstr>
      <vt:lpstr>2: Get full citations when doing research.  </vt:lpstr>
      <vt:lpstr>3: Paraphrase properly.    </vt:lpstr>
      <vt:lpstr>4: Cite any text copied word-for-word,  and use quotation marks.    </vt:lpstr>
      <vt:lpstr>5: Use paraphrases and quotes sparingly.    </vt:lpstr>
      <vt:lpstr>6: Do not cite “common knowledge”.   </vt:lpstr>
      <vt:lpstr>7: For specific help, visit the Writing Centre.   </vt:lpstr>
      <vt:lpstr>For more information see:   </vt:lpstr>
    </vt:vector>
  </TitlesOfParts>
  <Company>hil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Student Plagiarism</dc:title>
  <dc:creator>bcull</dc:creator>
  <cp:lastModifiedBy>bcull</cp:lastModifiedBy>
  <cp:revision>152</cp:revision>
  <dcterms:created xsi:type="dcterms:W3CDTF">2002-11-13T15:46:27Z</dcterms:created>
  <dcterms:modified xsi:type="dcterms:W3CDTF">2011-01-21T17:29:16Z</dcterms:modified>
</cp:coreProperties>
</file>